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ae50f4841ac4241" /><Relationship Type="http://schemas.openxmlformats.org/officeDocument/2006/relationships/extended-properties" Target="/docProps/app.xml" Id="R00b4a09e4c8c4b77" /><Relationship Type="http://schemas.openxmlformats.org/officeDocument/2006/relationships/officeDocument" Target="/ppt/presentation.xml" Id="Ra5c4cfaca0d64c5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8f96a12dd54a3c"/>
  </p:sldMasterIdLst>
  <p:notesMasterIdLst>
    <p:notesMasterId xmlns:r="http://schemas.openxmlformats.org/officeDocument/2006/relationships" r:id="Rbd2eac78f9104050"/>
  </p:notesMasterIdLst>
  <p:sldIdLst>
    <p:sldId xmlns:r="http://schemas.openxmlformats.org/officeDocument/2006/relationships" id="256" r:id="Ra75cb65a59c64c4c"/>
    <p:sldId xmlns:r="http://schemas.openxmlformats.org/officeDocument/2006/relationships" id="257" r:id="R670257f97cce4de3"/>
    <p:sldId xmlns:r="http://schemas.openxmlformats.org/officeDocument/2006/relationships" id="258" r:id="R2357f1d761a44827"/>
    <p:sldId xmlns:r="http://schemas.openxmlformats.org/officeDocument/2006/relationships" id="259" r:id="Rb522e9e28ce842c2"/>
    <p:sldId xmlns:r="http://schemas.openxmlformats.org/officeDocument/2006/relationships" id="260" r:id="Re1a0cf67cbab43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38db25e81814ab0" /><Relationship Type="http://schemas.openxmlformats.org/officeDocument/2006/relationships/slideMaster" Target="/ppt/slideMasters/slideMaster1.xml" Id="R9b8f96a12dd54a3c" /><Relationship Type="http://schemas.openxmlformats.org/officeDocument/2006/relationships/notesMaster" Target="/ppt/notesMasters/notesMaster1.xml" Id="Rbd2eac78f9104050" /><Relationship Type="http://schemas.openxmlformats.org/officeDocument/2006/relationships/presProps" Target="/ppt/presProps.xml" Id="R8f41fca52800468a" /><Relationship Type="http://schemas.openxmlformats.org/officeDocument/2006/relationships/tableStyles" Target="/ppt/tableStyles.xml" Id="R8f577d54ab0a4e04" /><Relationship Type="http://schemas.openxmlformats.org/officeDocument/2006/relationships/slide" Target="/ppt/slides/slide1.xml" Id="Ra75cb65a59c64c4c" /><Relationship Type="http://schemas.openxmlformats.org/officeDocument/2006/relationships/slide" Target="/ppt/slides/slide2.xml" Id="R670257f97cce4de3" /><Relationship Type="http://schemas.openxmlformats.org/officeDocument/2006/relationships/slide" Target="/ppt/slides/slide3.xml" Id="R2357f1d761a44827" /><Relationship Type="http://schemas.openxmlformats.org/officeDocument/2006/relationships/slide" Target="/ppt/slides/slide4.xml" Id="Rb522e9e28ce842c2" /><Relationship Type="http://schemas.openxmlformats.org/officeDocument/2006/relationships/slide" Target="/ppt/slides/slide5.xml" Id="Re1a0cf67cbab43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0092fd9a3b4b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e2e981d5184b0c" /><Relationship Type="http://schemas.openxmlformats.org/officeDocument/2006/relationships/notesMaster" Target="/ppt/notesMasters/notesMaster1.xml" Id="Rf549f6a243754c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6df386d063a4bc3" /><Relationship Type="http://schemas.openxmlformats.org/officeDocument/2006/relationships/notesMaster" Target="/ppt/notesMasters/notesMaster1.xml" Id="R0777fe3caddd46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0624ce00ce943c0" /><Relationship Type="http://schemas.openxmlformats.org/officeDocument/2006/relationships/notesMaster" Target="/ppt/notesMasters/notesMaster1.xml" Id="Re9c6a88e916b49e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33edd4ec5854e59" /><Relationship Type="http://schemas.openxmlformats.org/officeDocument/2006/relationships/notesMaster" Target="/ppt/notesMasters/notesMaster1.xml" Id="R8d590188565349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cabd04898714ee2" /><Relationship Type="http://schemas.openxmlformats.org/officeDocument/2006/relationships/notesMaster" Target="/ppt/notesMasters/notesMaster1.xml" Id="R60c8520c88ec475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Scientific Evidence Acquisition</a:t>
            </a:r>
          </a:p>
          <a:p xmlns:a="http://schemas.openxmlformats.org/drawingml/2006/main">
            <a:r>
              <a:t>Credential-blind, source-preserving acquisition and filing for pharmaceutical evidence.</a:t>
            </a:r>
          </a:p>
          <a:p xmlns:a="http://schemas.openxmlformats.org/drawingml/2006/main">
            <a:r>
              <a:t>https://rinfinitysolutions.com/products/evidence-acquisition/presentation#slide-1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Filing a scientific source</a:t>
            </a:r>
          </a:p>
          <a:p xmlns:a="http://schemas.openxmlformats.org/drawingml/2006/main">
            <a:r>
              <a:t>How do you keep a cited paper linked to the exact file you examined?</a:t>
            </a:r>
          </a:p>
          <a:p xmlns:a="http://schemas.openxmlformats.org/drawingml/2006/main">
            <a:r>
              <a:t>Find an open or authorised source, verify the document and its checksum, classify it by technique and retain the original with its evidence manifest.</a:t>
            </a:r>
          </a:p>
          <a:p xmlns:a="http://schemas.openxmlformats.org/drawingml/2006/main">
            <a:r>
              <a:t>A verified file identity says which document was examined, not whether its scientific claim is correct.</a:t>
            </a:r>
          </a:p>
          <a:p xmlns:a="http://schemas.openxmlformats.org/drawingml/2006/main">
            <a:r>
              <a:t>https://rinfinitysolutions.com/products/evidence-acquisition/presentation#slide-2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Discovery &amp; PDF Validation</a:t>
            </a:r>
          </a:p>
          <a:p xmlns:a="http://schemas.openxmlformats.org/drawingml/2006/main">
            <a:r>
              <a:t>https://rinfinitysolutions.com/products/evidence-acquisition/presentation#slide-3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Technique Classification &amp; Source Preservation</a:t>
            </a:r>
          </a:p>
          <a:p xmlns:a="http://schemas.openxmlformats.org/drawingml/2006/main">
            <a:r>
              <a:t>https://rinfinitysolutions.com/products/evidence-acquisition/presentation#slide-4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Internal QA</a:t>
            </a:r>
          </a:p>
          <a:p xmlns:a="http://schemas.openxmlformats.org/drawingml/2006/main">
            <a:r>
              <a:t>The product is under internal testing. A description of a feature is not an approval to use it in production.</a:t>
            </a:r>
          </a:p>
          <a:p xmlns:a="http://schemas.openxmlformats.org/drawingml/2006/main">
            <a:r>
              <a:t>Evaluation builds stay with the vendor. The download centre lists software approved for licensed customers.</a:t>
            </a:r>
          </a:p>
          <a:p xmlns:a="http://schemas.openxmlformats.org/drawingml/2006/main">
            <a:r>
              <a:t>https://rinfinitysolutions.com/products/evidence-acquisition/presentation#slide-5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4a89651670445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a0af95c1e44be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247b248ef4429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191dd5271e41b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06cf1c463f422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0f1550ff444c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A80C85-763F-4A47-AC0E-37851538F27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B3E041E-BB30-4101-995E-1535C7804B6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7D8D44F-D091-40EE-842C-CD2C5F15C8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C476C9-62BE-48EA-96A9-73C7F47EE92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4D26156-5F9B-4D21-85D5-9078929BD7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A2C6C95-C4B9-4D5D-AC6E-77222C8DF9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6DB106-5693-4C9C-BB90-7A6E79BE76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4B5163-8834-48C6-8447-A65F603B811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D5D849E-5A37-4F42-AB8F-47CE43F6FC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2303B05-B250-45D4-B022-23B260D7D32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e786cc09384d1c" /><Relationship Type="http://schemas.openxmlformats.org/officeDocument/2006/relationships/slideLayout" Target="/ppt/slideLayouts/slideLayout1.xml" Id="R96f74f47d144469b" /><Relationship Type="http://schemas.openxmlformats.org/officeDocument/2006/relationships/slideLayout" Target="/ppt/slideLayouts/slideLayout2.xml" Id="R26332a55449a47f5" /><Relationship Type="http://schemas.openxmlformats.org/officeDocument/2006/relationships/slideLayout" Target="/ppt/slideLayouts/slideLayout3.xml" Id="Rdea840d88c174899" /><Relationship Type="http://schemas.openxmlformats.org/officeDocument/2006/relationships/slideLayout" Target="/ppt/slideLayouts/slideLayout4.xml" Id="Rc9d3f11110bf47c4" /><Relationship Type="http://schemas.openxmlformats.org/officeDocument/2006/relationships/slideLayout" Target="/ppt/slideLayouts/slideLayout5.xml" Id="Re646070a282747e0" /><Relationship Type="http://schemas.openxmlformats.org/officeDocument/2006/relationships/slideLayout" Target="/ppt/slideLayouts/slideLayout6.xml" Id="R942c616ab53745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f74f47d144469b"/>
    <p:sldLayoutId xmlns:r="http://schemas.openxmlformats.org/officeDocument/2006/relationships" id="2147483650" r:id="R26332a55449a47f5"/>
    <p:sldLayoutId xmlns:r="http://schemas.openxmlformats.org/officeDocument/2006/relationships" id="2147483651" r:id="Rdea840d88c174899"/>
    <p:sldLayoutId xmlns:r="http://schemas.openxmlformats.org/officeDocument/2006/relationships" id="2147483652" r:id="Rc9d3f11110bf47c4"/>
    <p:sldLayoutId xmlns:r="http://schemas.openxmlformats.org/officeDocument/2006/relationships" id="2147483653" r:id="Re646070a282747e0"/>
    <p:sldLayoutId xmlns:r="http://schemas.openxmlformats.org/officeDocument/2006/relationships" id="2147483654" r:id="R942c616ab53745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51b3a021054acd" /><Relationship Type="http://schemas.openxmlformats.org/officeDocument/2006/relationships/image" Target="/ppt/media/image.jpeg" Id="R1979a8cea729449f" /><Relationship Type="http://schemas.openxmlformats.org/officeDocument/2006/relationships/image" Target="/ppt/media/image.png" Id="Rf1abe75bc963497d" /><Relationship Type="http://schemas.openxmlformats.org/officeDocument/2006/relationships/notesSlide" Target="/ppt/notesSlides/notesSlide1.xml" Id="R7acfe527aca448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707e029ccc400d" /><Relationship Type="http://schemas.openxmlformats.org/officeDocument/2006/relationships/notesSlide" Target="/ppt/notesSlides/notesSlide2.xml" Id="Rb3ea860fb99a455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8a83fa29df4b92" /><Relationship Type="http://schemas.openxmlformats.org/officeDocument/2006/relationships/hyperlink" Target="https://rinfinitysolutions.com/products/evidence-acquisition#module-source-discovery" TargetMode="External" Id="Rcaa126c071744f13" /><Relationship Type="http://schemas.openxmlformats.org/officeDocument/2006/relationships/hyperlink" Target="https://rinfinitysolutions.com/products/evidence-acquisition#module-pdf-validation" TargetMode="External" Id="R0b44a30db6214f1d" /><Relationship Type="http://schemas.openxmlformats.org/officeDocument/2006/relationships/notesSlide" Target="/ppt/notesSlides/notesSlide3.xml" Id="R00ccc295af564b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1394fa20b54f65" /><Relationship Type="http://schemas.openxmlformats.org/officeDocument/2006/relationships/hyperlink" Target="https://rinfinitysolutions.com/products/evidence-acquisition#module-technique-classification" TargetMode="External" Id="R4a9034e5df8a4af4" /><Relationship Type="http://schemas.openxmlformats.org/officeDocument/2006/relationships/hyperlink" Target="https://rinfinitysolutions.com/products/evidence-acquisition#module-source-preservation" TargetMode="External" Id="Rb43c159ad2f54cd8" /><Relationship Type="http://schemas.openxmlformats.org/officeDocument/2006/relationships/notesSlide" Target="/ppt/notesSlides/notesSlide4.xml" Id="Rb6b5a863fb0249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70632b91ec47e0" /><Relationship Type="http://schemas.openxmlformats.org/officeDocument/2006/relationships/hyperlink" Target="https://rinfinitysolutions.com/products/evidence-acquisition" TargetMode="External" Id="R4955a1d466dc4ba8" /><Relationship Type="http://schemas.openxmlformats.org/officeDocument/2006/relationships/hyperlink" Target="https://rinfinitysolutions.com/downloads" TargetMode="External" Id="R30a7e41dd6154fc2" /><Relationship Type="http://schemas.openxmlformats.org/officeDocument/2006/relationships/hyperlink" Target="https://rinfinitysolutions.com/contact?product=evidence-acquisition" TargetMode="External" Id="Rd9acfb8b91d7474e" /><Relationship Type="http://schemas.openxmlformats.org/officeDocument/2006/relationships/notesSlide" Target="/ppt/notesSlides/notesSlide5.xml" Id="Rc625a40217514a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57B226-C457-4820-8812-4EDC7037F3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79a8cea729449f"/>
          <a:srcRect xmlns:a="http://schemas.openxmlformats.org/drawingml/2006/main" l="25844" t="0" r="2584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5CB281-D18E-438E-BFFC-52F60A750B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be75bc963497d"/>
          <a:stretch xmlns:a="http://schemas.openxmlformats.org/drawingml/2006/main"/>
        </p:blipFill>
        <p:spPr>
          <a:xfrm xmlns:a="http://schemas.openxmlformats.org/drawingml/2006/main">
            <a:off x="552450" y="381302"/>
            <a:ext cx="3162300" cy="1056671"/>
          </a:xfrm>
          <a:prstGeom xmlns:a="http://schemas.openxmlformats.org/drawingml/2006/main" prst="rect">
            <a:avLst/>
          </a:prstGeom>
        </p:spPr>
      </p:pic>
      <p:sp>
        <p:nvSpPr>
          <p:cNvPr id="3" name="category">
            <a:extLst xmlns:a="http://schemas.openxmlformats.org/drawingml/2006/main">
              <a:ext uri="{FF2B5EF4-FFF2-40B4-BE49-F238E27FC236}">
                <a16:creationId xmlns:a16="http://schemas.microsoft.com/office/drawing/2014/main" id="{3F99BDC7-17FC-4DF5-BB02-DD33AEB5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9725"/>
            <a:ext cx="53625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RESEARCH OPERATIONS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DEA8C77-0A65-4C59-92D6-22FAA20E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09800"/>
            <a:ext cx="53911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Scientific Evidence</a:t>
            </a:r>
          </a:p>
          <a:p xmlns:a="http://schemas.openxmlformats.org/drawingml/2006/main">
            <a:pPr>
              <a:defRPr sz="3750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750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Acquisition</a:t>
            </a:r>
          </a:p>
        </p:txBody>
      </p:sp>
      <p:sp>
        <p:nvSpPr>
          <p:cNvPr id="5" name="public-summary">
            <a:extLst xmlns:a="http://schemas.openxmlformats.org/drawingml/2006/main">
              <a:ext uri="{FF2B5EF4-FFF2-40B4-BE49-F238E27FC236}">
                <a16:creationId xmlns:a16="http://schemas.microsoft.com/office/drawing/2014/main" id="{A88C42CE-B4BD-4635-9138-BB851A70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62425"/>
            <a:ext cx="528637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Credential-blind, source-preserving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acquisition and filing for pharmaceutical</a:t>
            </a:r>
          </a:p>
          <a:p xmlns:a="http://schemas.openxmlformats.org/drawingml/2006/main">
            <a:pPr>
              <a:defRPr sz="20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evidence.</a:t>
            </a:r>
          </a:p>
        </p:txBody>
      </p:sp>
      <p:sp>
        <p:nvSpPr>
          <p:cNvPr id="6" name="edition">
            <a:extLst xmlns:a="http://schemas.openxmlformats.org/drawingml/2006/main">
              <a:ext uri="{FF2B5EF4-FFF2-40B4-BE49-F238E27FC236}">
                <a16:creationId xmlns:a16="http://schemas.microsoft.com/office/drawing/2014/main" id="{21AE474A-1D90-4E74-99D9-4D7667DBE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6048375"/>
            <a:ext cx="5429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500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2 NOVEMBER 2026 / 0.2.0-eval</a:t>
            </a:r>
          </a:p>
        </p:txBody>
      </p:sp>
    </p:spTree>
    <p:extLst>
      <p:ext uri="{BB962C8B-B14F-4D97-AF65-F5344CB8AC3E}">
        <p14:creationId xmlns:p14="http://schemas.microsoft.com/office/powerpoint/2010/main" val="8686695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kind">
            <a:extLst xmlns:a="http://schemas.openxmlformats.org/drawingml/2006/main">
              <a:ext uri="{FF2B5EF4-FFF2-40B4-BE49-F238E27FC236}">
                <a16:creationId xmlns:a16="http://schemas.microsoft.com/office/drawing/2014/main" id="{AB3085A3-E0FF-4F92-B5A7-4E0C5885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71500"/>
            <a:ext cx="10287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ILLUSTRATIVE WORKFLOW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D3BBA12-E106-4000-B84F-2224B4E9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095375"/>
            <a:ext cx="10763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360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Filing a scientific source</a:t>
            </a:r>
          </a:p>
        </p:txBody>
      </p:sp>
      <p:sp>
        <p:nvSpPr>
          <p:cNvPr id="3" name="question">
            <a:extLst xmlns:a="http://schemas.openxmlformats.org/drawingml/2006/main">
              <a:ext uri="{FF2B5EF4-FFF2-40B4-BE49-F238E27FC236}">
                <a16:creationId xmlns:a16="http://schemas.microsoft.com/office/drawing/2014/main" id="{EFA6AA17-B350-4CDD-8219-301DB85E0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400300"/>
            <a:ext cx="107442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How do you keep a cited paper linked to the exact file you</a:t>
            </a:r>
          </a:p>
          <a:p xmlns:a="http://schemas.openxmlformats.org/drawingml/2006/main">
            <a:pPr>
              <a:defRPr sz="2625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625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examined?</a:t>
            </a:r>
          </a:p>
        </p:txBody>
      </p:sp>
      <p:sp>
        <p:nvSpPr>
          <p:cNvPr id="4" name="example">
            <a:extLst xmlns:a="http://schemas.openxmlformats.org/drawingml/2006/main">
              <a:ext uri="{FF2B5EF4-FFF2-40B4-BE49-F238E27FC236}">
                <a16:creationId xmlns:a16="http://schemas.microsoft.com/office/drawing/2014/main" id="{4F9F3EAF-7BAF-441B-A561-6CE450443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29025"/>
            <a:ext cx="107442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Find an open or authorised source, verify the document and its checksum, classify it</a:t>
            </a:r>
          </a:p>
          <a:p xmlns:a="http://schemas.openxmlformats.org/drawingml/2006/main">
            <a:pPr>
              <a:defRPr sz="2175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175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by technique and retain the original with its evidence manifest.</a:t>
            </a:r>
          </a:p>
        </p:txBody>
      </p:sp>
      <p:sp>
        <p:nvSpPr>
          <p:cNvPr id="5" name="review">
            <a:extLst xmlns:a="http://schemas.openxmlformats.org/drawingml/2006/main">
              <a:ext uri="{FF2B5EF4-FFF2-40B4-BE49-F238E27FC236}">
                <a16:creationId xmlns:a16="http://schemas.microsoft.com/office/drawing/2014/main" id="{D5981AF9-7CDE-4C6E-9479-4EB0041E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8013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80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A verified file identity says which document was examined, not whether its scientific claim is correct.</a:t>
            </a:r>
          </a:p>
        </p:txBody>
      </p:sp>
      <p:sp>
        <p:nvSpPr>
          <p:cNvPr id="6" name="footer">
            <a:extLst xmlns:a="http://schemas.openxmlformats.org/drawingml/2006/main">
              <a:ext uri="{FF2B5EF4-FFF2-40B4-BE49-F238E27FC236}">
                <a16:creationId xmlns:a16="http://schemas.microsoft.com/office/drawing/2014/main" id="{C989C29F-D468-4866-BFB7-C28848E1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Scientific Evidence Acquisition / 0.2.0-eval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30BC8B6-9AEC-43B9-8EF5-3A087B51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02 / 05</a:t>
            </a:r>
          </a:p>
        </p:txBody>
      </p:sp>
    </p:spTree>
    <p:extLst>
      <p:ext uri="{BB962C8B-B14F-4D97-AF65-F5344CB8AC3E}">
        <p14:creationId xmlns:p14="http://schemas.microsoft.com/office/powerpoint/2010/main" val="19333277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7C90DF1D-567F-4A71-9A0F-1BBD28AD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9489024-269F-4C6C-AF5B-B2A3B8D3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Source Discovery &amp; PDF Validation</a:t>
            </a:r>
          </a:p>
        </p:txBody>
      </p:sp>
      <p:sp>
        <p:nvSpPr>
          <p:cNvPr id="3" name="module-source-discovery">
            <a:extLst xmlns:a="http://schemas.openxmlformats.org/drawingml/2006/main">
              <a:ext uri="{FF2B5EF4-FFF2-40B4-BE49-F238E27FC236}">
                <a16:creationId xmlns:a16="http://schemas.microsoft.com/office/drawing/2014/main" id="{355E5BD9-BDE3-40FD-B898-6F89A791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caa126c071744f13"/>
              </a:rPr>
              <a:t>Source Discovery</a:t>
            </a:r>
          </a:p>
        </p:txBody>
      </p:sp>
      <p:sp>
        <p:nvSpPr>
          <p:cNvPr id="4" name="description-source-discovery">
            <a:extLst xmlns:a="http://schemas.openxmlformats.org/drawingml/2006/main">
              <a:ext uri="{FF2B5EF4-FFF2-40B4-BE49-F238E27FC236}">
                <a16:creationId xmlns:a16="http://schemas.microsoft.com/office/drawing/2014/main" id="{B119102A-0D48-4BF1-912E-876B4AC8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Open and authorized source discovery with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evidence metadata.</a:t>
            </a:r>
          </a:p>
        </p:txBody>
      </p:sp>
      <p:sp>
        <p:nvSpPr>
          <p:cNvPr id="5" name="module-pdf-validation">
            <a:extLst xmlns:a="http://schemas.openxmlformats.org/drawingml/2006/main">
              <a:ext uri="{FF2B5EF4-FFF2-40B4-BE49-F238E27FC236}">
                <a16:creationId xmlns:a16="http://schemas.microsoft.com/office/drawing/2014/main" id="{44CC4724-A302-4932-B50A-0841B692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0b44a30db6214f1d"/>
              </a:rPr>
              <a:t>PDF Validation</a:t>
            </a:r>
          </a:p>
        </p:txBody>
      </p:sp>
      <p:sp>
        <p:nvSpPr>
          <p:cNvPr id="6" name="description-pdf-validation">
            <a:extLst xmlns:a="http://schemas.openxmlformats.org/drawingml/2006/main">
              <a:ext uri="{FF2B5EF4-FFF2-40B4-BE49-F238E27FC236}">
                <a16:creationId xmlns:a16="http://schemas.microsoft.com/office/drawing/2014/main" id="{AAC087CD-11DA-4A7C-9E04-774966C4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Magic-byte, checksum, classification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collision validation.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261B01EB-5480-4BAA-9847-5F9ED21F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Scientific Evidence Acquisition / 0.2.0-eval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9EFB719-4337-49F4-9967-4424CCCBB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03 / 05</a:t>
            </a:r>
          </a:p>
        </p:txBody>
      </p:sp>
    </p:spTree>
    <p:extLst>
      <p:ext uri="{BB962C8B-B14F-4D97-AF65-F5344CB8AC3E}">
        <p14:creationId xmlns:p14="http://schemas.microsoft.com/office/powerpoint/2010/main" val="12606062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kind">
            <a:extLst xmlns:a="http://schemas.openxmlformats.org/drawingml/2006/main">
              <a:ext uri="{FF2B5EF4-FFF2-40B4-BE49-F238E27FC236}">
                <a16:creationId xmlns:a16="http://schemas.microsoft.com/office/drawing/2014/main" id="{BFF27200-C180-4C2F-832C-F787E990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38175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752540"/>
                </a:solidFill>
                <a:latin typeface="Segoe UI"/>
                <a:ea typeface="Segoe UI"/>
                <a:cs typeface="Segoe UI"/>
              </a:rPr>
              <a:t>MODULE NOTES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9B9DDFC-2931-4C9D-9D6F-3BA96240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19200"/>
            <a:ext cx="10906125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3375" b="1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Technique Classification &amp; Source Preservation</a:t>
            </a:r>
          </a:p>
        </p:txBody>
      </p:sp>
      <p:sp>
        <p:nvSpPr>
          <p:cNvPr id="3" name="module-technique-classification">
            <a:extLst xmlns:a="http://schemas.openxmlformats.org/drawingml/2006/main">
              <a:ext uri="{FF2B5EF4-FFF2-40B4-BE49-F238E27FC236}">
                <a16:creationId xmlns:a16="http://schemas.microsoft.com/office/drawing/2014/main" id="{947C4C3F-8E36-40CA-86A2-C7A2A1A2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14650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a9034e5df8a4af4"/>
              </a:rPr>
              <a:t>Technique Classification</a:t>
            </a:r>
          </a:p>
        </p:txBody>
      </p:sp>
      <p:sp>
        <p:nvSpPr>
          <p:cNvPr id="4" name="description-technique-classification">
            <a:extLst xmlns:a="http://schemas.openxmlformats.org/drawingml/2006/main">
              <a:ext uri="{FF2B5EF4-FFF2-40B4-BE49-F238E27FC236}">
                <a16:creationId xmlns:a16="http://schemas.microsoft.com/office/drawing/2014/main" id="{1F4E36BD-EF8B-4B1D-92A4-C27503C6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933700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Dosage-form and technique-aware evidence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organization.</a:t>
            </a:r>
          </a:p>
        </p:txBody>
      </p:sp>
      <p:sp>
        <p:nvSpPr>
          <p:cNvPr id="5" name="module-source-preservation">
            <a:extLst xmlns:a="http://schemas.openxmlformats.org/drawingml/2006/main">
              <a:ext uri="{FF2B5EF4-FFF2-40B4-BE49-F238E27FC236}">
                <a16:creationId xmlns:a16="http://schemas.microsoft.com/office/drawing/2014/main" id="{84574417-4F8B-43C9-B157-A96A0C39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4667250" cy="1133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defPPr>
            <a:lvl1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1pPr>
            <a:lvl2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2pPr>
            <a:lvl3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3pPr>
            <a:lvl4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4pPr>
            <a:lvl5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5pPr>
            <a:lvl6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6pPr>
            <a:lvl7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7pPr>
            <a:lvl8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8pPr>
            <a:lvl9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75" b="1">
                <a:solidFill>
                  <a:srgbClr val="752540"/>
                </a:solidFill>
                <a:latin typeface="Segoe UI"/>
                <a:ea typeface="Segoe UI"/>
                <a:cs typeface="Segoe UI"/>
              </a:defRPr>
            </a:pPr>
            <a:r>
              <a:rPr sz="2475" b="1" u="sng">
                <a:solidFill>
                  <a:srgbClr val="752540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b43c159ad2f54cd8"/>
              </a:rPr>
              <a:t>Source Preservation</a:t>
            </a:r>
          </a:p>
        </p:txBody>
      </p:sp>
      <p:sp>
        <p:nvSpPr>
          <p:cNvPr id="6" name="description-source-preservation">
            <a:extLst xmlns:a="http://schemas.openxmlformats.org/drawingml/2006/main">
              <a:ext uri="{FF2B5EF4-FFF2-40B4-BE49-F238E27FC236}">
                <a16:creationId xmlns:a16="http://schemas.microsoft.com/office/drawing/2014/main" id="{CE28536D-C8DB-46B3-884A-869D3262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429125"/>
            <a:ext cx="5667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defPPr>
            <a:lvl1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1pPr>
            <a:lvl2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2pPr>
            <a:lvl3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3pPr>
            <a:lvl4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4pPr>
            <a:lvl5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5pPr>
            <a:lvl6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6pPr>
            <a:lvl7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7pPr>
            <a:lvl8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8pPr>
            <a:lvl9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Preserve-first manifests, gap records and</a:t>
            </a:r>
          </a:p>
          <a:p xmlns:a="http://schemas.openxmlformats.org/drawingml/2006/main">
            <a:pPr>
              <a:defRPr sz="2025" b="0">
                <a:solidFill>
                  <a:srgbClr val="242023"/>
                </a:solidFill>
                <a:latin typeface="Segoe UI"/>
                <a:ea typeface="Segoe UI"/>
                <a:cs typeface="Segoe UI"/>
              </a:defRPr>
            </a:pPr>
            <a:r>
              <a:rPr sz="2025" b="0">
                <a:solidFill>
                  <a:srgbClr val="242023"/>
                </a:solidFill>
                <a:latin typeface="Segoe UI"/>
                <a:ea typeface="Segoe UI"/>
                <a:cs typeface="Segoe UI"/>
              </a:rPr>
              <a:t>bounded local filing.</a:t>
            </a:r>
          </a:p>
        </p:txBody>
      </p:sp>
      <p:sp>
        <p:nvSpPr>
          <p:cNvPr id="7" name="footer">
            <a:extLst xmlns:a="http://schemas.openxmlformats.org/drawingml/2006/main">
              <a:ext uri="{FF2B5EF4-FFF2-40B4-BE49-F238E27FC236}">
                <a16:creationId xmlns:a16="http://schemas.microsoft.com/office/drawing/2014/main" id="{F15D1607-435A-4EEA-AB14-562860F8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Scientific Evidence Acquisition / 0.2.0-eval</a:t>
            </a:r>
          </a:p>
        </p:txBody>
      </p:sp>
      <p:sp>
        <p:nvSpPr>
          <p:cNvPr id="8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548A8E-4FEB-44DE-B9D5-B45932401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1484A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51484A"/>
                </a:solidFill>
                <a:latin typeface="Segoe UI"/>
                <a:ea typeface="Segoe UI"/>
                <a:cs typeface="Segoe UI"/>
              </a:rPr>
              <a:t>04 / 05</a:t>
            </a:r>
          </a:p>
        </p:txBody>
      </p:sp>
    </p:spTree>
    <p:extLst>
      <p:ext uri="{BB962C8B-B14F-4D97-AF65-F5344CB8AC3E}">
        <p14:creationId xmlns:p14="http://schemas.microsoft.com/office/powerpoint/2010/main" val="7890243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3C16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kind">
            <a:extLst xmlns:a="http://schemas.openxmlformats.org/drawingml/2006/main">
              <a:ext uri="{FF2B5EF4-FFF2-40B4-BE49-F238E27FC236}">
                <a16:creationId xmlns:a16="http://schemas.microsoft.com/office/drawing/2014/main" id="{E373FFBC-FAE3-4426-85B6-A4D00DF8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90550"/>
            <a:ext cx="1057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1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1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READINESS AND ACCESS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A31DDA4-36A0-496D-BEB7-948EC495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114425"/>
            <a:ext cx="1076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435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4350" b="1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Internal QA</a:t>
            </a:r>
          </a:p>
        </p:txBody>
      </p:sp>
      <p:sp>
        <p:nvSpPr>
          <p:cNvPr id="3" name="readiness-description">
            <a:extLst xmlns:a="http://schemas.openxmlformats.org/drawingml/2006/main">
              <a:ext uri="{FF2B5EF4-FFF2-40B4-BE49-F238E27FC236}">
                <a16:creationId xmlns:a16="http://schemas.microsoft.com/office/drawing/2014/main" id="{036E0663-D97B-4F44-B46B-F8D1F0772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2276475"/>
            <a:ext cx="10810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The product is under internal testing. A description of a feature is not an</a:t>
            </a:r>
          </a:p>
          <a:p xmlns:a="http://schemas.openxmlformats.org/drawingml/2006/main">
            <a:pPr>
              <a:defRPr sz="2400" b="0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2400" b="0">
                <a:solidFill>
                  <a:srgbClr val="FFF9EF"/>
                </a:solidFill>
                <a:latin typeface="Segoe UI"/>
                <a:ea typeface="Segoe UI"/>
                <a:cs typeface="Segoe UI"/>
              </a:rPr>
              <a:t>approval to use it in production.</a:t>
            </a:r>
          </a:p>
        </p:txBody>
      </p:sp>
      <p:sp>
        <p:nvSpPr>
          <p:cNvPr id="4" name="availability">
            <a:extLst xmlns:a="http://schemas.openxmlformats.org/drawingml/2006/main">
              <a:ext uri="{FF2B5EF4-FFF2-40B4-BE49-F238E27FC236}">
                <a16:creationId xmlns:a16="http://schemas.microsoft.com/office/drawing/2014/main" id="{87813A68-03B7-426D-8B54-FB492F7C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76625"/>
            <a:ext cx="107632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Evaluation builds stay with the vendor. The download centre lists software approved for</a:t>
            </a:r>
          </a:p>
          <a:p xmlns:a="http://schemas.openxmlformats.org/drawingml/2006/main">
            <a:pPr>
              <a:defRPr sz="1950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950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licensed customers.</a:t>
            </a:r>
          </a:p>
        </p:txBody>
      </p:sp>
      <p:sp>
        <p:nvSpPr>
          <p:cNvPr id="5" name="action-0">
            <a:extLst xmlns:a="http://schemas.openxmlformats.org/drawingml/2006/main">
              <a:ext uri="{FF2B5EF4-FFF2-40B4-BE49-F238E27FC236}">
                <a16:creationId xmlns:a16="http://schemas.microsoft.com/office/drawing/2014/main" id="{AE47057B-C294-47CB-8290-118230214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4955a1d466dc4ba8"/>
              </a:rPr>
              <a:t>Explore the product</a:t>
            </a:r>
          </a:p>
        </p:txBody>
      </p:sp>
      <p:sp>
        <p:nvSpPr>
          <p:cNvPr id="6" name="action-1">
            <a:extLst xmlns:a="http://schemas.openxmlformats.org/drawingml/2006/main">
              <a:ext uri="{FF2B5EF4-FFF2-40B4-BE49-F238E27FC236}">
                <a16:creationId xmlns:a16="http://schemas.microsoft.com/office/drawing/2014/main" id="{8C61E49E-412B-4AD9-B218-2F6AA49A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30a7e41dd6154fc2"/>
              </a:rPr>
              <a:t>Check download availability</a:t>
            </a:r>
          </a:p>
        </p:txBody>
      </p:sp>
      <p:sp>
        <p:nvSpPr>
          <p:cNvPr id="7" name="action-2">
            <a:extLst xmlns:a="http://schemas.openxmlformats.org/drawingml/2006/main">
              <a:ext uri="{FF2B5EF4-FFF2-40B4-BE49-F238E27FC236}">
                <a16:creationId xmlns:a16="http://schemas.microsoft.com/office/drawing/2014/main" id="{FD4D3257-817E-431F-BB34-B22D7B74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91100"/>
            <a:ext cx="34861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defPPr>
            <a:lvl1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1pPr>
            <a:lvl2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2pPr>
            <a:lvl3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3pPr>
            <a:lvl4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4pPr>
            <a:lvl5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5pPr>
            <a:lvl6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6pPr>
            <a:lvl7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7pPr>
            <a:lvl8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8pPr>
            <a:lvl9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FFF9EF"/>
                </a:solidFill>
                <a:latin typeface="Segoe UI"/>
                <a:ea typeface="Segoe UI"/>
                <a:cs typeface="Segoe UI"/>
              </a:defRPr>
            </a:pPr>
            <a:r>
              <a:rPr sz="1800" b="1" u="sng">
                <a:solidFill>
                  <a:srgbClr val="FFF9EF"/>
                </a:solidFill>
                <a:latin typeface="Segoe UI"/>
                <a:ea typeface="Segoe UI"/>
                <a:cs typeface="Segoe UI"/>
                <a:hlinkClick xmlns:r="http://schemas.openxmlformats.org/officeDocument/2006/relationships" r:id="Rd9acfb8b91d7474e"/>
              </a:rPr>
              <a:t>Discuss this product</a:t>
            </a:r>
          </a:p>
        </p:txBody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1C0CE0A-B07D-4BD2-86C7-6BD52E77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960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27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Scientific Evidence Acquisition / 0.2.0-eval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6A46AD3-A580-48EA-B52B-2099BD5B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26745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/>
          <a:lstStyle xmlns:a="http://schemas.openxmlformats.org/drawingml/2006/main">
            <a:def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defPPr>
            <a:lvl1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1pPr>
            <a:lvl2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2pPr>
            <a:lvl3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3pPr>
            <a:lvl4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4pPr>
            <a:lvl5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5pPr>
            <a:lvl6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6pPr>
            <a:lvl7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7pPr>
            <a:lvl8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8pPr>
            <a:lvl9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DFB880"/>
                </a:solidFill>
                <a:latin typeface="Segoe UI"/>
                <a:ea typeface="Segoe UI"/>
                <a:cs typeface="Segoe UI"/>
              </a:defRPr>
            </a:pPr>
            <a:r>
              <a:rPr sz="1425" b="0">
                <a:solidFill>
                  <a:srgbClr val="DFB880"/>
                </a:solidFill>
                <a:latin typeface="Segoe UI"/>
                <a:ea typeface="Segoe UI"/>
                <a:cs typeface="Segoe UI"/>
              </a:rPr>
              <a:t>05 / 05</a:t>
            </a:r>
          </a:p>
        </p:txBody>
      </p:sp>
    </p:spTree>
    <p:extLst>
      <p:ext uri="{BB962C8B-B14F-4D97-AF65-F5344CB8AC3E}">
        <p14:creationId xmlns:p14="http://schemas.microsoft.com/office/powerpoint/2010/main" val="3059483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2026-11-02T08:38:01.4540000Z</dcterms:created>
  <dcterms:modified xsi:type="dcterms:W3CDTF">2026-11-02T08:38:01.4540000Z</dcterms:modified>
</coreProperties>
</file>