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67f0aa666a46b3" /><Relationship Type="http://schemas.openxmlformats.org/officeDocument/2006/relationships/extended-properties" Target="/docProps/app.xml" Id="R40421e03f23e4118" /><Relationship Type="http://schemas.openxmlformats.org/officeDocument/2006/relationships/officeDocument" Target="/ppt/presentation.xml" Id="Rc479549a3e2d40e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383bfca37a478a"/>
  </p:sldMasterIdLst>
  <p:notesMasterIdLst>
    <p:notesMasterId xmlns:r="http://schemas.openxmlformats.org/officeDocument/2006/relationships" r:id="R7daed0933b1a4962"/>
  </p:notesMasterIdLst>
  <p:sldIdLst>
    <p:sldId xmlns:r="http://schemas.openxmlformats.org/officeDocument/2006/relationships" id="256" r:id="Ra282b7e7577142f6"/>
    <p:sldId xmlns:r="http://schemas.openxmlformats.org/officeDocument/2006/relationships" id="257" r:id="Rd4a3f2d613f04f13"/>
    <p:sldId xmlns:r="http://schemas.openxmlformats.org/officeDocument/2006/relationships" id="258" r:id="R8f806bd33aa14efe"/>
    <p:sldId xmlns:r="http://schemas.openxmlformats.org/officeDocument/2006/relationships" id="259" r:id="R070c42569fda4662"/>
    <p:sldId xmlns:r="http://schemas.openxmlformats.org/officeDocument/2006/relationships" id="260" r:id="R86c89a907526469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ef92d4784b4b40" /><Relationship Type="http://schemas.openxmlformats.org/officeDocument/2006/relationships/slideMaster" Target="/ppt/slideMasters/slideMaster1.xml" Id="R8e383bfca37a478a" /><Relationship Type="http://schemas.openxmlformats.org/officeDocument/2006/relationships/notesMaster" Target="/ppt/notesMasters/notesMaster1.xml" Id="R7daed0933b1a4962" /><Relationship Type="http://schemas.openxmlformats.org/officeDocument/2006/relationships/presProps" Target="/ppt/presProps.xml" Id="R1987d3f9f3dc4028" /><Relationship Type="http://schemas.openxmlformats.org/officeDocument/2006/relationships/tableStyles" Target="/ppt/tableStyles.xml" Id="Rd495edaf1d634b27" /><Relationship Type="http://schemas.openxmlformats.org/officeDocument/2006/relationships/slide" Target="/ppt/slides/slide1.xml" Id="Ra282b7e7577142f6" /><Relationship Type="http://schemas.openxmlformats.org/officeDocument/2006/relationships/slide" Target="/ppt/slides/slide2.xml" Id="Rd4a3f2d613f04f13" /><Relationship Type="http://schemas.openxmlformats.org/officeDocument/2006/relationships/slide" Target="/ppt/slides/slide3.xml" Id="R8f806bd33aa14efe" /><Relationship Type="http://schemas.openxmlformats.org/officeDocument/2006/relationships/slide" Target="/ppt/slides/slide4.xml" Id="R070c42569fda4662" /><Relationship Type="http://schemas.openxmlformats.org/officeDocument/2006/relationships/slide" Target="/ppt/slides/slide5.xml" Id="R86c89a907526469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3a5d3fb7c564a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b9a995630e485d" /><Relationship Type="http://schemas.openxmlformats.org/officeDocument/2006/relationships/notesMaster" Target="/ppt/notesMasters/notesMaster1.xml" Id="R654253752ea84b3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805976c6edd4582" /><Relationship Type="http://schemas.openxmlformats.org/officeDocument/2006/relationships/notesMaster" Target="/ppt/notesMasters/notesMaster1.xml" Id="Rca6a4eefc88f4e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187abe97d76402f" /><Relationship Type="http://schemas.openxmlformats.org/officeDocument/2006/relationships/notesMaster" Target="/ppt/notesMasters/notesMaster1.xml" Id="Ra72ab34a1ee34bf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5096ad8d994087" /><Relationship Type="http://schemas.openxmlformats.org/officeDocument/2006/relationships/notesMaster" Target="/ppt/notesMasters/notesMaster1.xml" Id="R103f2e0c6b34482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a0dc9d63c24668" /><Relationship Type="http://schemas.openxmlformats.org/officeDocument/2006/relationships/notesMaster" Target="/ppt/notesMasters/notesMaster1.xml" Id="R1b41f12956a845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Formularynx</a:t>
            </a:r>
          </a:p>
          <a:p xmlns:a="http://schemas.openxmlformats.org/drawingml/2006/main">
            <a:r>
              <a:t>Local-first ELN, formulation, inventory, equipment and dossier drafting platform.</a:t>
            </a:r>
          </a:p>
          <a:p xmlns:a="http://schemas.openxmlformats.org/drawingml/2006/main">
            <a:r>
              <a:t>https://rinfinitysolutions.com/products/formularynx/presentation#slide-1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 experiment with traceable inputs</a:t>
            </a:r>
          </a:p>
          <a:p xmlns:a="http://schemas.openxmlformats.org/drawingml/2006/main">
            <a:r>
              <a:t>Could a reviewer trace a draft conclusion back to the original experiment?</a:t>
            </a:r>
          </a:p>
          <a:p xmlns:a="http://schemas.openxmlformats.org/drawingml/2006/main">
            <a:r>
              <a:t>Link the notebook entry to the lots used and the equipment assigned. Gather the observations and supporting evidence for a technical draft reviewed by a person.</a:t>
            </a:r>
          </a:p>
          <a:p xmlns:a="http://schemas.openxmlformats.org/drawingml/2006/main">
            <a:r>
              <a:t>A dossier draft still needs human review and approval.</a:t>
            </a:r>
          </a:p>
          <a:p xmlns:a="http://schemas.openxmlformats.org/drawingml/2006/main">
            <a:r>
              <a:t>https://rinfinitysolutions.com/products/formularynx/presentation#slide-2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Electronic Lab Notebook &amp; R&amp;D Inventory</a:t>
            </a:r>
          </a:p>
          <a:p xmlns:a="http://schemas.openxmlformats.org/drawingml/2006/main">
            <a:r>
              <a:t>https://rinfinitysolutions.com/products/formularynx/presentation#slide-3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Equipment &amp; Workforce &amp; PDR &amp; Dossier Drafting</a:t>
            </a:r>
          </a:p>
          <a:p xmlns:a="http://schemas.openxmlformats.org/drawingml/2006/main">
            <a:r>
              <a:t>https://rinfinitysolutions.com/products/formularynx/presentation#slide-4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 development</a:t>
            </a:r>
          </a:p>
          <a:p xmlns:a="http://schemas.openxmlformats.org/drawingml/2006/main">
            <a:r>
              <a:t>Part of this design has been developed. Confirm which functions exist in the version you are discussing.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https://rinfinitysolutions.com/products/formularynx/presentation#slide-5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3f10b513a04e5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a678dabfe74fc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04c334c957445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eb22159f6f48c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2603c80cdb491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1a343b9fd14a3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6D1061C-04F2-4BA4-8949-EEACFC62A4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D0D3516-237C-4B24-B6A8-2F6C94D5029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3D0A826-F024-4EEB-9926-3157C3110B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19FA8E-56DB-436F-AC53-93B35A7573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D40BF6E-0AD8-4688-A505-20C43B82B26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2FA352C-8A78-49B9-92BF-565D946B83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490257A-3800-43E0-B4EF-6D1C3B09BFA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EF6F38F-EF71-49DF-8F1E-2CF19847CFA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1C26E9E-74DF-43EB-86A4-46B9F1099E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86F721A-4B1A-4BCF-9C86-DE70F9D6806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caca2cca684878" /><Relationship Type="http://schemas.openxmlformats.org/officeDocument/2006/relationships/slideLayout" Target="/ppt/slideLayouts/slideLayout1.xml" Id="R857a357036b24d76" /><Relationship Type="http://schemas.openxmlformats.org/officeDocument/2006/relationships/slideLayout" Target="/ppt/slideLayouts/slideLayout2.xml" Id="R7723fbca5ced4202" /><Relationship Type="http://schemas.openxmlformats.org/officeDocument/2006/relationships/slideLayout" Target="/ppt/slideLayouts/slideLayout3.xml" Id="Ree75d68b17a24921" /><Relationship Type="http://schemas.openxmlformats.org/officeDocument/2006/relationships/slideLayout" Target="/ppt/slideLayouts/slideLayout4.xml" Id="R00f8ede9a2ef44d2" /><Relationship Type="http://schemas.openxmlformats.org/officeDocument/2006/relationships/slideLayout" Target="/ppt/slideLayouts/slideLayout5.xml" Id="R625780b0345848d8" /><Relationship Type="http://schemas.openxmlformats.org/officeDocument/2006/relationships/slideLayout" Target="/ppt/slideLayouts/slideLayout6.xml" Id="Rbb999ba4a2b44f5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7a357036b24d76"/>
    <p:sldLayoutId xmlns:r="http://schemas.openxmlformats.org/officeDocument/2006/relationships" id="2147483650" r:id="R7723fbca5ced4202"/>
    <p:sldLayoutId xmlns:r="http://schemas.openxmlformats.org/officeDocument/2006/relationships" id="2147483651" r:id="Ree75d68b17a24921"/>
    <p:sldLayoutId xmlns:r="http://schemas.openxmlformats.org/officeDocument/2006/relationships" id="2147483652" r:id="R00f8ede9a2ef44d2"/>
    <p:sldLayoutId xmlns:r="http://schemas.openxmlformats.org/officeDocument/2006/relationships" id="2147483653" r:id="R625780b0345848d8"/>
    <p:sldLayoutId xmlns:r="http://schemas.openxmlformats.org/officeDocument/2006/relationships" id="2147483654" r:id="Rbb999ba4a2b44f5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d8119250894aa7" /><Relationship Type="http://schemas.openxmlformats.org/officeDocument/2006/relationships/image" Target="/ppt/media/image.jpeg" Id="R867e92df6a6e4a6e" /><Relationship Type="http://schemas.openxmlformats.org/officeDocument/2006/relationships/image" Target="/ppt/media/image.png" Id="R8fd1b47081a943a1" /><Relationship Type="http://schemas.openxmlformats.org/officeDocument/2006/relationships/notesSlide" Target="/ppt/notesSlides/notesSlide1.xml" Id="R6fdd602b0dbc433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776e89aac84ab2" /><Relationship Type="http://schemas.openxmlformats.org/officeDocument/2006/relationships/notesSlide" Target="/ppt/notesSlides/notesSlide2.xml" Id="R3546cf877d3343a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a8875af0994bff" /><Relationship Type="http://schemas.openxmlformats.org/officeDocument/2006/relationships/hyperlink" Target="https://rinfinitysolutions.com/products/formularynx#module-eln" TargetMode="External" Id="R9cc04feb53454777" /><Relationship Type="http://schemas.openxmlformats.org/officeDocument/2006/relationships/hyperlink" Target="https://rinfinitysolutions.com/products/formularynx#module-inventory" TargetMode="External" Id="Rdc5ee0bc6782488a" /><Relationship Type="http://schemas.openxmlformats.org/officeDocument/2006/relationships/notesSlide" Target="/ppt/notesSlides/notesSlide3.xml" Id="R2bbd4ff23ee84d6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02d66eb8bc4ba3" /><Relationship Type="http://schemas.openxmlformats.org/officeDocument/2006/relationships/hyperlink" Target="https://rinfinitysolutions.com/products/formularynx#module-equipment-workforce" TargetMode="External" Id="Rda7e06cb3d5741cc" /><Relationship Type="http://schemas.openxmlformats.org/officeDocument/2006/relationships/hyperlink" Target="https://rinfinitysolutions.com/products/formularynx#module-pdr-dossier" TargetMode="External" Id="R2dcec584b2cf419c" /><Relationship Type="http://schemas.openxmlformats.org/officeDocument/2006/relationships/notesSlide" Target="/ppt/notesSlides/notesSlide4.xml" Id="Rb0db3a8d5c87422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642ec34da04fab" /><Relationship Type="http://schemas.openxmlformats.org/officeDocument/2006/relationships/hyperlink" Target="https://rinfinitysolutions.com/products/formularynx" TargetMode="External" Id="Rbc9380749eca47bc" /><Relationship Type="http://schemas.openxmlformats.org/officeDocument/2006/relationships/hyperlink" Target="https://rinfinitysolutions.com/downloads" TargetMode="External" Id="R403337e80c0346cf" /><Relationship Type="http://schemas.openxmlformats.org/officeDocument/2006/relationships/hyperlink" Target="https://rinfinitysolutions.com/contact?product=formularynx" TargetMode="External" Id="R050528926f684047" /><Relationship Type="http://schemas.openxmlformats.org/officeDocument/2006/relationships/notesSlide" Target="/ppt/notesSlides/notesSlide5.xml" Id="R14e2c90f26ab422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5855AF-F4D4-40E9-A84E-9594A20519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7e92df6a6e4a6e"/>
          <a:srcRect xmlns:a="http://schemas.openxmlformats.org/drawingml/2006/main" l="25844" t="0" r="2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4E376A-11CE-4A6A-A862-6CE4DEBA5D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d1b47081a943a1"/>
          <a:stretch xmlns:a="http://schemas.openxmlformats.org/drawingml/2006/main"/>
        </p:blipFill>
        <p:spPr>
          <a:xfrm xmlns:a="http://schemas.openxmlformats.org/drawingml/2006/main">
            <a:off x="552450" y="381302"/>
            <a:ext cx="3162300" cy="1056671"/>
          </a:xfrm>
          <a:prstGeom xmlns:a="http://schemas.openxmlformats.org/drawingml/2006/main" prst="rect">
            <a:avLst/>
          </a:prstGeom>
        </p:spPr>
      </p:pic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452112D3-310B-4EED-A3F5-D58E7D79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PHARMA R&amp;D OPERATIONS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9C1C191-48C8-4D8F-A3A0-0A84636FC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Formularynx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16101D6F-BE09-4D7B-A6EB-450D42CFB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Local-first ELN, formulation, inventory,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equipment and dossier drafting platform.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F4361EDE-375F-4ACD-9161-054789538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 / 0.1.0-eval</a:t>
            </a:r>
          </a:p>
        </p:txBody>
      </p:sp>
    </p:spTree>
    <p:extLst>
      <p:ext uri="{BB962C8B-B14F-4D97-AF65-F5344CB8AC3E}">
        <p14:creationId xmlns:p14="http://schemas.microsoft.com/office/powerpoint/2010/main" val="20960395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0C86ECDB-0FFA-4E25-97E9-18DD06392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90A29DF-A359-44E5-B5AB-1B5D516BD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An experiment with traceable inputs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3422C8AA-4D69-4DE5-B009-42289329D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Could a reviewer trace a draft conclusion back to the original</a:t>
            </a:r>
          </a:p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experiment?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2186EA5B-CA29-47AD-BDD2-FD5A86F05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Link the notebook entry to the lots used and the equipment assigned. Gather the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observations and supporting evidence for a technical draft reviewed by a person.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33BC2F0D-76B1-411C-83F5-CDD2869E0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A dossier draft still needs human review and approval.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42139B39-6FFF-4B18-BA07-122D2E6AB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Formularynx / 0.1.0-eval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2ACF029-33A3-4107-A46A-0E5DC4358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15288701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53E79742-6EE7-4039-A89C-F4D150AF8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A543C53-C865-4C19-9469-96B714DFD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Electronic Lab Notebook &amp; R&amp;D Inventory</a:t>
            </a:r>
          </a:p>
        </p:txBody>
      </p:sp>
      <p:sp>
        <p:nvSpPr>
          <p:cNvPr id="3" name="module-eln">
            <a:extLst xmlns:a="http://schemas.openxmlformats.org/drawingml/2006/main">
              <a:ext uri="{FF2B5EF4-FFF2-40B4-BE49-F238E27FC236}">
                <a16:creationId xmlns:a16="http://schemas.microsoft.com/office/drawing/2014/main" id="{0845BC96-9B64-4AFE-8DC1-C84F934F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9cc04feb53454777"/>
              </a:rPr>
              <a:t>Electronic Lab Notebook</a:t>
            </a:r>
          </a:p>
        </p:txBody>
      </p:sp>
      <p:sp>
        <p:nvSpPr>
          <p:cNvPr id="4" name="description-eln">
            <a:extLst xmlns:a="http://schemas.openxmlformats.org/drawingml/2006/main">
              <a:ext uri="{FF2B5EF4-FFF2-40B4-BE49-F238E27FC236}">
                <a16:creationId xmlns:a16="http://schemas.microsoft.com/office/drawing/2014/main" id="{5FBDD930-051F-4326-9684-9B4F8DA6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Versioned studies, experiments, observations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and evidence links.</a:t>
            </a:r>
          </a:p>
        </p:txBody>
      </p:sp>
      <p:sp>
        <p:nvSpPr>
          <p:cNvPr id="5" name="module-inventory">
            <a:extLst xmlns:a="http://schemas.openxmlformats.org/drawingml/2006/main">
              <a:ext uri="{FF2B5EF4-FFF2-40B4-BE49-F238E27FC236}">
                <a16:creationId xmlns:a16="http://schemas.microsoft.com/office/drawing/2014/main" id="{3084DC37-D3DC-4597-A426-1DC1EA02A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c5ee0bc6782488a"/>
              </a:rPr>
              <a:t>R&amp;D Inventory</a:t>
            </a:r>
          </a:p>
        </p:txBody>
      </p:sp>
      <p:sp>
        <p:nvSpPr>
          <p:cNvPr id="6" name="description-inventory">
            <a:extLst xmlns:a="http://schemas.openxmlformats.org/drawingml/2006/main">
              <a:ext uri="{FF2B5EF4-FFF2-40B4-BE49-F238E27FC236}">
                <a16:creationId xmlns:a16="http://schemas.microsoft.com/office/drawing/2014/main" id="{9250BB9C-C2FB-4C7F-A981-826F727F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Materials, lots, stock state, reservations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expiry controls.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F8E13654-64AF-44CF-9DBE-D32DA3A5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Formularynx / 0.1.0-eval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22C3616-FE00-4F6E-8BCE-215EF31F7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8311037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C60EE8A5-39D8-42A1-B909-56D8260F6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F8AA46F-2D8A-4ABB-B461-D648F92E6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Equipment &amp; Workforce &amp; PDR &amp; Dossier Drafting</a:t>
            </a:r>
          </a:p>
        </p:txBody>
      </p:sp>
      <p:sp>
        <p:nvSpPr>
          <p:cNvPr id="3" name="module-equipment-workforce">
            <a:extLst xmlns:a="http://schemas.openxmlformats.org/drawingml/2006/main">
              <a:ext uri="{FF2B5EF4-FFF2-40B4-BE49-F238E27FC236}">
                <a16:creationId xmlns:a16="http://schemas.microsoft.com/office/drawing/2014/main" id="{745006EC-68C9-4FB7-B339-BF0B935DF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a7e06cb3d5741cc"/>
              </a:rPr>
              <a:t>Equipment &amp; Workforce</a:t>
            </a:r>
          </a:p>
        </p:txBody>
      </p:sp>
      <p:sp>
        <p:nvSpPr>
          <p:cNvPr id="4" name="description-equipment-workforce">
            <a:extLst xmlns:a="http://schemas.openxmlformats.org/drawingml/2006/main">
              <a:ext uri="{FF2B5EF4-FFF2-40B4-BE49-F238E27FC236}">
                <a16:creationId xmlns:a16="http://schemas.microsoft.com/office/drawing/2014/main" id="{A9F2D7DC-036E-44B3-BA96-1352D9460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Qualification, maintenance, skills and resource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allocation.</a:t>
            </a:r>
          </a:p>
        </p:txBody>
      </p:sp>
      <p:sp>
        <p:nvSpPr>
          <p:cNvPr id="5" name="module-pdr-dossier">
            <a:extLst xmlns:a="http://schemas.openxmlformats.org/drawingml/2006/main">
              <a:ext uri="{FF2B5EF4-FFF2-40B4-BE49-F238E27FC236}">
                <a16:creationId xmlns:a16="http://schemas.microsoft.com/office/drawing/2014/main" id="{4BF13C33-1E84-4B20-BB13-128E35CE0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dcec584b2cf419c"/>
              </a:rPr>
              <a:t>PDR &amp; Dossier Drafting</a:t>
            </a:r>
          </a:p>
        </p:txBody>
      </p:sp>
      <p:sp>
        <p:nvSpPr>
          <p:cNvPr id="6" name="description-pdr-dossier">
            <a:extLst xmlns:a="http://schemas.openxmlformats.org/drawingml/2006/main">
              <a:ext uri="{FF2B5EF4-FFF2-40B4-BE49-F238E27FC236}">
                <a16:creationId xmlns:a16="http://schemas.microsoft.com/office/drawing/2014/main" id="{B972148D-E9F6-4B04-B5B7-1C442A3B9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Evidence-backed, human-approved technical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document drafting.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BAF5268A-DDAA-4D6F-869B-7F41764D6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Formularynx / 0.1.0-eval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F579083-B28A-40F7-BB6F-21AA7DFE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11598155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EDAB5049-8777-4725-92EE-4463C421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A0CCADA-81EA-4CDC-9DC6-549B9386B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 development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9399A65E-7E41-44EA-8625-71700F05F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Part of this design has been developed. Confirm which functions exist in the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version you are discussing.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463C3C2F-DE25-4F8C-B9E3-EC3D3A1F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E84F5803-68D7-436D-A63D-2D9CC330D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c9380749eca47bc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25409BE3-FBBF-4505-9BA7-FFE2FADD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403337e80c0346cf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9AE6034C-E235-456E-B2A8-DFACCD18C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050528926f684047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BC1CBE2-A10D-432F-B17B-19CD9AF19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Formularynx / 0.1.0-eval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5C552C7-C636-424D-86C9-156627426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323071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2026-11-02T08:37:59.7730000Z</dcterms:created>
  <dcterms:modified xsi:type="dcterms:W3CDTF">2026-11-02T08:37:59.7730000Z</dcterms:modified>
</coreProperties>
</file>