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e85d97c04a74194" /><Relationship Type="http://schemas.openxmlformats.org/officeDocument/2006/relationships/extended-properties" Target="/docProps/app.xml" Id="Rfa79e16e9b144794" /><Relationship Type="http://schemas.openxmlformats.org/officeDocument/2006/relationships/officeDocument" Target="/ppt/presentation.xml" Id="R93e0f632f8cd4f2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967da28d8d746ac"/>
  </p:sldMasterIdLst>
  <p:notesMasterIdLst>
    <p:notesMasterId xmlns:r="http://schemas.openxmlformats.org/officeDocument/2006/relationships" r:id="R386cf58d7fc34ff4"/>
  </p:notesMasterIdLst>
  <p:sldIdLst>
    <p:sldId xmlns:r="http://schemas.openxmlformats.org/officeDocument/2006/relationships" id="256" r:id="R5bb3fe8623474708"/>
    <p:sldId xmlns:r="http://schemas.openxmlformats.org/officeDocument/2006/relationships" id="257" r:id="Rc8bcb001b5044a2d"/>
    <p:sldId xmlns:r="http://schemas.openxmlformats.org/officeDocument/2006/relationships" id="258" r:id="Rb55d05509f444bea"/>
    <p:sldId xmlns:r="http://schemas.openxmlformats.org/officeDocument/2006/relationships" id="259" r:id="Re957a9dd3d9a419d"/>
    <p:sldId xmlns:r="http://schemas.openxmlformats.org/officeDocument/2006/relationships" id="260" r:id="Rcf505a78590a486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c8ec879d7a24bf5" /><Relationship Type="http://schemas.openxmlformats.org/officeDocument/2006/relationships/slideMaster" Target="/ppt/slideMasters/slideMaster1.xml" Id="R3967da28d8d746ac" /><Relationship Type="http://schemas.openxmlformats.org/officeDocument/2006/relationships/notesMaster" Target="/ppt/notesMasters/notesMaster1.xml" Id="R386cf58d7fc34ff4" /><Relationship Type="http://schemas.openxmlformats.org/officeDocument/2006/relationships/presProps" Target="/ppt/presProps.xml" Id="R05546e79fd7747fb" /><Relationship Type="http://schemas.openxmlformats.org/officeDocument/2006/relationships/tableStyles" Target="/ppt/tableStyles.xml" Id="R9976dd4e6fe94978" /><Relationship Type="http://schemas.openxmlformats.org/officeDocument/2006/relationships/slide" Target="/ppt/slides/slide1.xml" Id="R5bb3fe8623474708" /><Relationship Type="http://schemas.openxmlformats.org/officeDocument/2006/relationships/slide" Target="/ppt/slides/slide2.xml" Id="Rc8bcb001b5044a2d" /><Relationship Type="http://schemas.openxmlformats.org/officeDocument/2006/relationships/slide" Target="/ppt/slides/slide3.xml" Id="Rb55d05509f444bea" /><Relationship Type="http://schemas.openxmlformats.org/officeDocument/2006/relationships/slide" Target="/ppt/slides/slide4.xml" Id="Re957a9dd3d9a419d" /><Relationship Type="http://schemas.openxmlformats.org/officeDocument/2006/relationships/slide" Target="/ppt/slides/slide5.xml" Id="Rcf505a78590a486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0ab1cb836fc4ac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9940b4a326d4064" /><Relationship Type="http://schemas.openxmlformats.org/officeDocument/2006/relationships/notesMaster" Target="/ppt/notesMasters/notesMaster1.xml" Id="R5d60e940b7a8478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95ba4b059eb4c26" /><Relationship Type="http://schemas.openxmlformats.org/officeDocument/2006/relationships/notesMaster" Target="/ppt/notesMasters/notesMaster1.xml" Id="R00199ef7f7cb49a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c3966cd79214437" /><Relationship Type="http://schemas.openxmlformats.org/officeDocument/2006/relationships/notesMaster" Target="/ppt/notesMasters/notesMaster1.xml" Id="R4e362c8382134c5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57333117b1044bb" /><Relationship Type="http://schemas.openxmlformats.org/officeDocument/2006/relationships/notesMaster" Target="/ppt/notesMasters/notesMaster1.xml" Id="R8ea5f09272be421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f1a69e648074b5c" /><Relationship Type="http://schemas.openxmlformats.org/officeDocument/2006/relationships/notesMaster" Target="/ppt/notesMasters/notesMaster1.xml" Id="Rffdfb9d61d8f427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Red AI Defender</a:t>
            </a:r>
          </a:p>
          <a:p xmlns:a="http://schemas.openxmlformats.org/drawingml/2006/main">
            <a:r>
              <a:t>A local security foundation for bounded file inspection, encrypted safety copies, offline updates and explainable signals. Not a certified antivirus or EDR replacement.</a:t>
            </a:r>
          </a:p>
          <a:p xmlns:a="http://schemas.openxmlformats.org/drawingml/2006/main">
            <a:r>
              <a:t>https://rinfinitysolutions.com/products/red-ai-defender/presentation#slide-1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Inspecting a suspicious file</a:t>
            </a:r>
          </a:p>
          <a:p xmlns:a="http://schemas.openxmlformats.org/drawingml/2006/main">
            <a:r>
              <a:t>What evidence explains why a local file was flagged?</a:t>
            </a:r>
          </a:p>
          <a:p xmlns:a="http://schemas.openxmlformats.org/drawingml/2006/main">
            <a:r>
              <a:t>Review structural and heuristic signals, retain an encrypted safety copy and use signed rule updates to keep inspection repeatable.</a:t>
            </a:r>
          </a:p>
          <a:p xmlns:a="http://schemas.openxmlformats.org/drawingml/2006/main">
            <a:r>
              <a:t>This is not a certified antivirus or EDR replacement; native execution containment is not qualified.</a:t>
            </a:r>
          </a:p>
          <a:p xmlns:a="http://schemas.openxmlformats.org/drawingml/2006/main">
            <a:r>
              <a:t>https://rinfinitysolutions.com/products/red-ai-defender/presentation#slide-2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Local Scanner &amp; Encrypted Quarantine</a:t>
            </a:r>
          </a:p>
          <a:p xmlns:a="http://schemas.openxmlformats.org/drawingml/2006/main">
            <a:r>
              <a:t>https://rinfinitysolutions.com/products/red-ai-defender/presentation#slide-3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Offline Update &amp; Defender Licensing</a:t>
            </a:r>
          </a:p>
          <a:p xmlns:a="http://schemas.openxmlformats.org/drawingml/2006/main">
            <a:r>
              <a:t>https://rinfinitysolutions.com/products/red-ai-defender/presentation#slide-4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Internal QA</a:t>
            </a:r>
          </a:p>
          <a:p xmlns:a="http://schemas.openxmlformats.org/drawingml/2006/main">
            <a:r>
              <a:t>The product is under internal testing. A description of a feature is not an approval to use it in production.</a:t>
            </a:r>
          </a:p>
          <a:p xmlns:a="http://schemas.openxmlformats.org/drawingml/2006/main">
            <a:r>
              <a:t>Evaluation builds stay with the vendor. The download centre lists software approved for licensed customers.</a:t>
            </a:r>
          </a:p>
          <a:p xmlns:a="http://schemas.openxmlformats.org/drawingml/2006/main">
            <a:r>
              <a:t>https://rinfinitysolutions.com/products/red-ai-defender/presentation#slide-5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905b085a3ec4d0f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23383af56d445a3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bcb7b294eb348c3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3d7836c68244c66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af95c47732e42b5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09c541022ae48a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32A0BEC1-3D12-4AB0-A0EA-6C3FC1908E7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06B50680-28C5-45A0-94AA-3724C0C3AA45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85D7A282-A670-46D8-9CEA-EA39225E64E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31F5ED2F-DCCA-4A47-8801-39A21C3535B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8027BA5F-3595-4F9A-8332-762A1163A09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5A027B16-3795-4EC5-9289-318FC25E927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C9B5E346-8D87-44D1-8570-C355243588C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E375173F-895F-488E-9DCF-E08300AD9FF1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5DE4C70C-BD11-4E8E-BF2D-CFE26520DCB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7494DD7A-549E-416B-8AEA-7B5A02218C7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e71a944e72b481a" /><Relationship Type="http://schemas.openxmlformats.org/officeDocument/2006/relationships/slideLayout" Target="/ppt/slideLayouts/slideLayout1.xml" Id="R9a8904d9d65c437d" /><Relationship Type="http://schemas.openxmlformats.org/officeDocument/2006/relationships/slideLayout" Target="/ppt/slideLayouts/slideLayout2.xml" Id="Re043f64b883e44e2" /><Relationship Type="http://schemas.openxmlformats.org/officeDocument/2006/relationships/slideLayout" Target="/ppt/slideLayouts/slideLayout3.xml" Id="Rf835d583d0ad4e55" /><Relationship Type="http://schemas.openxmlformats.org/officeDocument/2006/relationships/slideLayout" Target="/ppt/slideLayouts/slideLayout4.xml" Id="R409cf46490644cd6" /><Relationship Type="http://schemas.openxmlformats.org/officeDocument/2006/relationships/slideLayout" Target="/ppt/slideLayouts/slideLayout5.xml" Id="Rdfce8d6034234044" /><Relationship Type="http://schemas.openxmlformats.org/officeDocument/2006/relationships/slideLayout" Target="/ppt/slideLayouts/slideLayout6.xml" Id="Rcb6f3618c10f43d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a8904d9d65c437d"/>
    <p:sldLayoutId xmlns:r="http://schemas.openxmlformats.org/officeDocument/2006/relationships" id="2147483650" r:id="Re043f64b883e44e2"/>
    <p:sldLayoutId xmlns:r="http://schemas.openxmlformats.org/officeDocument/2006/relationships" id="2147483651" r:id="Rf835d583d0ad4e55"/>
    <p:sldLayoutId xmlns:r="http://schemas.openxmlformats.org/officeDocument/2006/relationships" id="2147483652" r:id="R409cf46490644cd6"/>
    <p:sldLayoutId xmlns:r="http://schemas.openxmlformats.org/officeDocument/2006/relationships" id="2147483653" r:id="Rdfce8d6034234044"/>
    <p:sldLayoutId xmlns:r="http://schemas.openxmlformats.org/officeDocument/2006/relationships" id="2147483654" r:id="Rcb6f3618c10f43d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03014259124431a" /><Relationship Type="http://schemas.openxmlformats.org/officeDocument/2006/relationships/image" Target="/ppt/media/image.jpeg" Id="R8905920391c148fa" /><Relationship Type="http://schemas.openxmlformats.org/officeDocument/2006/relationships/image" Target="/ppt/media/image.png" Id="R51e868721b9d45ba" /><Relationship Type="http://schemas.openxmlformats.org/officeDocument/2006/relationships/notesSlide" Target="/ppt/notesSlides/notesSlide1.xml" Id="Rae9dd0001bd94cf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19d0f6ef5f84216" /><Relationship Type="http://schemas.openxmlformats.org/officeDocument/2006/relationships/notesSlide" Target="/ppt/notesSlides/notesSlide2.xml" Id="R5dbdc289be1249b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dd2306f88dc4612" /><Relationship Type="http://schemas.openxmlformats.org/officeDocument/2006/relationships/hyperlink" Target="https://rinfinitysolutions.com/products/red-ai-defender#module-local-scanner" TargetMode="External" Id="R9284db66afe74d27" /><Relationship Type="http://schemas.openxmlformats.org/officeDocument/2006/relationships/hyperlink" Target="https://rinfinitysolutions.com/products/red-ai-defender#module-encrypted-quarantine" TargetMode="External" Id="R5512334250ff48dd" /><Relationship Type="http://schemas.openxmlformats.org/officeDocument/2006/relationships/notesSlide" Target="/ppt/notesSlides/notesSlide3.xml" Id="Ra5932471baf9468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da6ffe91e0943ed" /><Relationship Type="http://schemas.openxmlformats.org/officeDocument/2006/relationships/hyperlink" Target="https://rinfinitysolutions.com/products/red-ai-defender#module-offline-update" TargetMode="External" Id="R8904c7d1ab514f98" /><Relationship Type="http://schemas.openxmlformats.org/officeDocument/2006/relationships/hyperlink" Target="https://rinfinitysolutions.com/products/red-ai-defender#module-defender-licensing" TargetMode="External" Id="R8b9edd4454114bff" /><Relationship Type="http://schemas.openxmlformats.org/officeDocument/2006/relationships/notesSlide" Target="/ppt/notesSlides/notesSlide4.xml" Id="R373c051b216245a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f2b3604a89a49cf" /><Relationship Type="http://schemas.openxmlformats.org/officeDocument/2006/relationships/hyperlink" Target="https://rinfinitysolutions.com/products/red-ai-defender" TargetMode="External" Id="R14b231b25c1a4268" /><Relationship Type="http://schemas.openxmlformats.org/officeDocument/2006/relationships/hyperlink" Target="https://rinfinitysolutions.com/downloads" TargetMode="External" Id="Rd6cae8536ce141fc" /><Relationship Type="http://schemas.openxmlformats.org/officeDocument/2006/relationships/hyperlink" Target="https://rinfinitysolutions.com/contact?product=red-ai-defender" TargetMode="External" Id="R7d49de07235f46fb" /><Relationship Type="http://schemas.openxmlformats.org/officeDocument/2006/relationships/notesSlide" Target="/ppt/notesSlides/notesSlide5.xml" Id="R4f199c5c05924be3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8FD17FD-1CAD-46BD-8F12-AE2C235125A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905920391c148fa"/>
          <a:srcRect xmlns:a="http://schemas.openxmlformats.org/drawingml/2006/main" l="25844" t="0" r="25844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305550" y="0"/>
            <a:ext cx="5886450" cy="6858000"/>
          </a:xfrm>
          <a:prstGeom xmlns:a="http://schemas.openxmlformats.org/drawingml/2006/main" prst="rect">
            <a:avLst/>
          </a:prstGeom>
        </p:spPr>
      </p:pic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C13CEE5-100C-4CC7-A275-E6681BCAA8F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1e868721b9d45ba"/>
          <a:stretch xmlns:a="http://schemas.openxmlformats.org/drawingml/2006/main"/>
        </p:blipFill>
        <p:spPr>
          <a:xfrm xmlns:a="http://schemas.openxmlformats.org/drawingml/2006/main">
            <a:off x="552450" y="381302"/>
            <a:ext cx="3162300" cy="1056671"/>
          </a:xfrm>
          <a:prstGeom xmlns:a="http://schemas.openxmlformats.org/drawingml/2006/main" prst="rect">
            <a:avLst/>
          </a:prstGeom>
        </p:spPr>
      </p:pic>
      <p:sp>
        <p:nvSpPr>
          <p:cNvPr id="3" name="category">
            <a:extLst xmlns:a="http://schemas.openxmlformats.org/drawingml/2006/main">
              <a:ext uri="{FF2B5EF4-FFF2-40B4-BE49-F238E27FC236}">
                <a16:creationId xmlns:a16="http://schemas.microsoft.com/office/drawing/2014/main" id="{86C6A556-9F14-4FF1-80EF-60AB6A9887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09725"/>
            <a:ext cx="536257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defPPr>
            <a:lvl1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1pPr>
            <a:lvl2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2pPr>
            <a:lvl3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3pPr>
            <a:lvl4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4pPr>
            <a:lvl5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5pPr>
            <a:lvl6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6pPr>
            <a:lvl7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7pPr>
            <a:lvl8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8pPr>
            <a:lvl9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pPr>
            <a:r>
              <a:rPr sz="1500" b="1">
                <a:solidFill>
                  <a:srgbClr val="752540"/>
                </a:solidFill>
                <a:latin typeface="Segoe UI"/>
                <a:ea typeface="Segoe UI"/>
                <a:cs typeface="Segoe UI"/>
              </a:rPr>
              <a:t>ENDPOINT SECURITY</a:t>
            </a:r>
          </a:p>
        </p:txBody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7B30FBC3-24DA-4A48-BE07-1B10EB9F6E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209800"/>
            <a:ext cx="5391150" cy="1828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4500" b="1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Red AI Defender</a:t>
            </a:r>
          </a:p>
        </p:txBody>
      </p:sp>
      <p:sp>
        <p:nvSpPr>
          <p:cNvPr id="5" name="public-summary">
            <a:extLst xmlns:a="http://schemas.openxmlformats.org/drawingml/2006/main">
              <a:ext uri="{FF2B5EF4-FFF2-40B4-BE49-F238E27FC236}">
                <a16:creationId xmlns:a16="http://schemas.microsoft.com/office/drawing/2014/main" id="{504E5FB3-0B1F-4BE4-B96C-361DFA444B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62425"/>
            <a:ext cx="5286375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defPPr>
            <a:lvl1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1pPr>
            <a:lvl2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2pPr>
            <a:lvl3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3pPr>
            <a:lvl4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4pPr>
            <a:lvl5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5pPr>
            <a:lvl6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6pPr>
            <a:lvl7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7pPr>
            <a:lvl8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8pPr>
            <a:lvl9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A local security foundation for bounded file</a:t>
            </a:r>
          </a:p>
          <a:p xmlns:a="http://schemas.openxmlformats.org/drawingml/2006/main">
            <a: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inspection, encrypted safety copies, offline</a:t>
            </a:r>
          </a:p>
          <a:p xmlns:a="http://schemas.openxmlformats.org/drawingml/2006/main">
            <a: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updates and explainable signals. Not a</a:t>
            </a:r>
          </a:p>
          <a:p xmlns:a="http://schemas.openxmlformats.org/drawingml/2006/main">
            <a: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certified antivirus or EDR replacement.</a:t>
            </a:r>
          </a:p>
        </p:txBody>
      </p:sp>
      <p:sp>
        <p:nvSpPr>
          <p:cNvPr id="6" name="edition">
            <a:extLst xmlns:a="http://schemas.openxmlformats.org/drawingml/2006/main">
              <a:ext uri="{FF2B5EF4-FFF2-40B4-BE49-F238E27FC236}">
                <a16:creationId xmlns:a16="http://schemas.microsoft.com/office/drawing/2014/main" id="{9749AE2D-F2DF-4B89-B52B-4CE42599A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6048375"/>
            <a:ext cx="5429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defPPr>
            <a:lvl1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1pPr>
            <a:lvl2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2pPr>
            <a:lvl3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3pPr>
            <a:lvl4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4pPr>
            <a:lvl5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5pPr>
            <a:lvl6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6pPr>
            <a:lvl7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7pPr>
            <a:lvl8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8pPr>
            <a:lvl9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pPr>
            <a:r>
              <a:rPr sz="1500" b="1">
                <a:solidFill>
                  <a:srgbClr val="752540"/>
                </a:solidFill>
                <a:latin typeface="Segoe UI"/>
                <a:ea typeface="Segoe UI"/>
                <a:cs typeface="Segoe UI"/>
              </a:rPr>
              <a:t>2 NOVEMBER 2026 / 0.1.0-eval</a:t>
            </a:r>
          </a:p>
        </p:txBody>
      </p:sp>
    </p:spTree>
    <p:extLst>
      <p:ext uri="{BB962C8B-B14F-4D97-AF65-F5344CB8AC3E}">
        <p14:creationId xmlns:p14="http://schemas.microsoft.com/office/powerpoint/2010/main" val="151467660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3C162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kind">
            <a:extLst xmlns:a="http://schemas.openxmlformats.org/drawingml/2006/main">
              <a:ext uri="{FF2B5EF4-FFF2-40B4-BE49-F238E27FC236}">
                <a16:creationId xmlns:a16="http://schemas.microsoft.com/office/drawing/2014/main" id="{C2A2FDDC-D650-469C-AE13-8FD0588009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" y="571500"/>
            <a:ext cx="102870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425" b="1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ILLUSTRATIVE WORKFLOW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08DDE82F-944D-4AA3-9198-C762C6DB1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1095375"/>
            <a:ext cx="107632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3600" b="1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Inspecting a suspicious file</a:t>
            </a:r>
          </a:p>
        </p:txBody>
      </p:sp>
      <p:sp>
        <p:nvSpPr>
          <p:cNvPr id="3" name="question">
            <a:extLst xmlns:a="http://schemas.openxmlformats.org/drawingml/2006/main">
              <a:ext uri="{FF2B5EF4-FFF2-40B4-BE49-F238E27FC236}">
                <a16:creationId xmlns:a16="http://schemas.microsoft.com/office/drawing/2014/main" id="{698427C7-44AD-46DE-8AA8-3FDE05FE0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" y="2400300"/>
            <a:ext cx="10744200" cy="1019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2625" b="1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What evidence explains why a local file was flagged?</a:t>
            </a:r>
          </a:p>
        </p:txBody>
      </p:sp>
      <p:sp>
        <p:nvSpPr>
          <p:cNvPr id="4" name="example">
            <a:extLst xmlns:a="http://schemas.openxmlformats.org/drawingml/2006/main">
              <a:ext uri="{FF2B5EF4-FFF2-40B4-BE49-F238E27FC236}">
                <a16:creationId xmlns:a16="http://schemas.microsoft.com/office/drawing/2014/main" id="{86D92EF7-2DEB-4F07-A49A-D35AF5EE48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29025"/>
            <a:ext cx="107442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Review structural and heuristic signals, retain an encrypted safety copy and use</a:t>
            </a:r>
          </a:p>
          <a:p xmlns:a="http://schemas.openxmlformats.org/drawingml/2006/main">
            <a: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signed rule updates to keep inspection repeatable.</a:t>
            </a:r>
          </a:p>
        </p:txBody>
      </p:sp>
      <p:sp>
        <p:nvSpPr>
          <p:cNvPr id="5" name="review">
            <a:extLst xmlns:a="http://schemas.openxmlformats.org/drawingml/2006/main">
              <a:ext uri="{FF2B5EF4-FFF2-40B4-BE49-F238E27FC236}">
                <a16:creationId xmlns:a16="http://schemas.microsoft.com/office/drawing/2014/main" id="{C91EFECA-E086-466B-AE31-1DA7CD09C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72075"/>
            <a:ext cx="1080135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This is not a certified antivirus or EDR replacement; native execution containment is not qualified.</a:t>
            </a:r>
          </a:p>
        </p:txBody>
      </p:sp>
      <p:sp>
        <p:nvSpPr>
          <p:cNvPr id="6" name="footer">
            <a:extLst xmlns:a="http://schemas.openxmlformats.org/drawingml/2006/main">
              <a:ext uri="{FF2B5EF4-FFF2-40B4-BE49-F238E27FC236}">
                <a16:creationId xmlns:a16="http://schemas.microsoft.com/office/drawing/2014/main" id="{4F822B1F-CE54-4B45-B08E-914F62636B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96025"/>
            <a:ext cx="809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Red AI Defender / 0.1.0-eval</a:t>
            </a:r>
          </a:p>
        </p:txBody>
      </p:sp>
      <p:sp>
        <p:nvSpPr>
          <p:cNvPr id="7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C830A3E7-6359-4E9D-814F-93801295F3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267450"/>
            <a:ext cx="1276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425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02 / 05</a:t>
            </a:r>
          </a:p>
        </p:txBody>
      </p:sp>
    </p:spTree>
    <p:extLst>
      <p:ext uri="{BB962C8B-B14F-4D97-AF65-F5344CB8AC3E}">
        <p14:creationId xmlns:p14="http://schemas.microsoft.com/office/powerpoint/2010/main" val="195169539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kind">
            <a:extLst xmlns:a="http://schemas.openxmlformats.org/drawingml/2006/main">
              <a:ext uri="{FF2B5EF4-FFF2-40B4-BE49-F238E27FC236}">
                <a16:creationId xmlns:a16="http://schemas.microsoft.com/office/drawing/2014/main" id="{04D28BE1-EDF9-414B-8A55-4FB155F25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38175"/>
            <a:ext cx="10763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pPr>
            <a:r>
              <a:rPr sz="1425" b="1">
                <a:solidFill>
                  <a:srgbClr val="752540"/>
                </a:solidFill>
                <a:latin typeface="Segoe UI"/>
                <a:ea typeface="Segoe UI"/>
                <a:cs typeface="Segoe UI"/>
              </a:rPr>
              <a:t>MODULE NOTES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7C4E2A35-F671-4241-B791-B6B92D5D3E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219200"/>
            <a:ext cx="10906125" cy="1276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3375" b="1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Local Scanner &amp; Encrypted Quarantine</a:t>
            </a:r>
          </a:p>
        </p:txBody>
      </p:sp>
      <p:sp>
        <p:nvSpPr>
          <p:cNvPr id="3" name="module-local-scanner">
            <a:extLst xmlns:a="http://schemas.openxmlformats.org/drawingml/2006/main">
              <a:ext uri="{FF2B5EF4-FFF2-40B4-BE49-F238E27FC236}">
                <a16:creationId xmlns:a16="http://schemas.microsoft.com/office/drawing/2014/main" id="{13BCAE25-54F5-41F2-BECE-B789124CA5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14650"/>
            <a:ext cx="4667250" cy="1133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defPPr>
            <a:lvl1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1pPr>
            <a:lvl2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2pPr>
            <a:lvl3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3pPr>
            <a:lvl4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4pPr>
            <a:lvl5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5pPr>
            <a:lvl6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6pPr>
            <a:lvl7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7pPr>
            <a:lvl8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8pPr>
            <a:lvl9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pPr>
            <a:r>
              <a:rPr sz="2475" b="1" u="sng">
                <a:solidFill>
                  <a:srgbClr val="752540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9284db66afe74d27"/>
              </a:rPr>
              <a:t>Local Scanner</a:t>
            </a:r>
          </a:p>
        </p:txBody>
      </p:sp>
      <p:sp>
        <p:nvSpPr>
          <p:cNvPr id="4" name="description-local-scanner">
            <a:extLst xmlns:a="http://schemas.openxmlformats.org/drawingml/2006/main">
              <a:ext uri="{FF2B5EF4-FFF2-40B4-BE49-F238E27FC236}">
                <a16:creationId xmlns:a16="http://schemas.microsoft.com/office/drawing/2014/main" id="{8FFD240B-7CAF-4E1C-AA72-3FD2A76241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34050" y="2933700"/>
            <a:ext cx="5667375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Explainable signature, structure, entropy and</a:t>
            </a:r>
          </a:p>
          <a:p xmlns:a="http://schemas.openxmlformats.org/drawingml/2006/main">
            <a: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heuristic inspection.</a:t>
            </a:r>
          </a:p>
        </p:txBody>
      </p:sp>
      <p:sp>
        <p:nvSpPr>
          <p:cNvPr id="5" name="module-encrypted-quarantine">
            <a:extLst xmlns:a="http://schemas.openxmlformats.org/drawingml/2006/main">
              <a:ext uri="{FF2B5EF4-FFF2-40B4-BE49-F238E27FC236}">
                <a16:creationId xmlns:a16="http://schemas.microsoft.com/office/drawing/2014/main" id="{C165AA85-DFC2-44C2-9A72-40F804748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10075"/>
            <a:ext cx="4667250" cy="1133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defPPr>
            <a:lvl1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1pPr>
            <a:lvl2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2pPr>
            <a:lvl3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3pPr>
            <a:lvl4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4pPr>
            <a:lvl5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5pPr>
            <a:lvl6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6pPr>
            <a:lvl7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7pPr>
            <a:lvl8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8pPr>
            <a:lvl9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pPr>
            <a:r>
              <a:rPr sz="2475" b="1" u="sng">
                <a:solidFill>
                  <a:srgbClr val="752540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5512334250ff48dd"/>
              </a:rPr>
              <a:t>Encrypted Quarantine</a:t>
            </a:r>
          </a:p>
        </p:txBody>
      </p:sp>
      <p:sp>
        <p:nvSpPr>
          <p:cNvPr id="6" name="description-encrypted-quarantine">
            <a:extLst xmlns:a="http://schemas.openxmlformats.org/drawingml/2006/main">
              <a:ext uri="{FF2B5EF4-FFF2-40B4-BE49-F238E27FC236}">
                <a16:creationId xmlns:a16="http://schemas.microsoft.com/office/drawing/2014/main" id="{77BEEF06-2BD7-4FC0-BB60-D37111D845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34050" y="4429125"/>
            <a:ext cx="5667375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Encrypted retained safety copies and governed</a:t>
            </a:r>
          </a:p>
          <a:p xmlns:a="http://schemas.openxmlformats.org/drawingml/2006/main">
            <a: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restoration; native execution containment is not</a:t>
            </a:r>
          </a:p>
          <a:p xmlns:a="http://schemas.openxmlformats.org/drawingml/2006/main">
            <a: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qualified.</a:t>
            </a:r>
          </a:p>
        </p:txBody>
      </p:sp>
      <p:sp>
        <p:nvSpPr>
          <p:cNvPr id="7" name="footer">
            <a:extLst xmlns:a="http://schemas.openxmlformats.org/drawingml/2006/main">
              <a:ext uri="{FF2B5EF4-FFF2-40B4-BE49-F238E27FC236}">
                <a16:creationId xmlns:a16="http://schemas.microsoft.com/office/drawing/2014/main" id="{551F2EC2-590B-46AE-8D2A-2245C58E6E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96025"/>
            <a:ext cx="809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defPPr>
            <a:lvl1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1pPr>
            <a:lvl2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2pPr>
            <a:lvl3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3pPr>
            <a:lvl4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4pPr>
            <a:lvl5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5pPr>
            <a:lvl6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6pPr>
            <a:lvl7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7pPr>
            <a:lvl8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8pPr>
            <a:lvl9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Red AI Defender / 0.1.0-eval</a:t>
            </a:r>
          </a:p>
        </p:txBody>
      </p:sp>
      <p:sp>
        <p:nvSpPr>
          <p:cNvPr id="8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8C238371-B038-490D-AE40-325417F1A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267450"/>
            <a:ext cx="1276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142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03 / 05</a:t>
            </a:r>
          </a:p>
        </p:txBody>
      </p:sp>
    </p:spTree>
    <p:extLst>
      <p:ext uri="{BB962C8B-B14F-4D97-AF65-F5344CB8AC3E}">
        <p14:creationId xmlns:p14="http://schemas.microsoft.com/office/powerpoint/2010/main" val="139835749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kind">
            <a:extLst xmlns:a="http://schemas.openxmlformats.org/drawingml/2006/main">
              <a:ext uri="{FF2B5EF4-FFF2-40B4-BE49-F238E27FC236}">
                <a16:creationId xmlns:a16="http://schemas.microsoft.com/office/drawing/2014/main" id="{CDA49C42-5F0A-4D0B-877F-5069AAEC1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38175"/>
            <a:ext cx="10763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pPr>
            <a:r>
              <a:rPr sz="1425" b="1">
                <a:solidFill>
                  <a:srgbClr val="752540"/>
                </a:solidFill>
                <a:latin typeface="Segoe UI"/>
                <a:ea typeface="Segoe UI"/>
                <a:cs typeface="Segoe UI"/>
              </a:rPr>
              <a:t>MODULE NOTES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BB722C1D-4D72-4DAB-ABED-27CF8E891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219200"/>
            <a:ext cx="10906125" cy="1276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3375" b="1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Offline Update &amp; Defender Licensing</a:t>
            </a:r>
          </a:p>
        </p:txBody>
      </p:sp>
      <p:sp>
        <p:nvSpPr>
          <p:cNvPr id="3" name="module-offline-update">
            <a:extLst xmlns:a="http://schemas.openxmlformats.org/drawingml/2006/main">
              <a:ext uri="{FF2B5EF4-FFF2-40B4-BE49-F238E27FC236}">
                <a16:creationId xmlns:a16="http://schemas.microsoft.com/office/drawing/2014/main" id="{F33861EB-ED5E-4F27-9EF5-8301E116F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14650"/>
            <a:ext cx="4667250" cy="1133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defPPr>
            <a:lvl1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1pPr>
            <a:lvl2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2pPr>
            <a:lvl3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3pPr>
            <a:lvl4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4pPr>
            <a:lvl5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5pPr>
            <a:lvl6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6pPr>
            <a:lvl7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7pPr>
            <a:lvl8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8pPr>
            <a:lvl9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pPr>
            <a:r>
              <a:rPr sz="2475" b="1" u="sng">
                <a:solidFill>
                  <a:srgbClr val="752540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8904c7d1ab514f98"/>
              </a:rPr>
              <a:t>Offline Update</a:t>
            </a:r>
          </a:p>
        </p:txBody>
      </p:sp>
      <p:sp>
        <p:nvSpPr>
          <p:cNvPr id="4" name="description-offline-update">
            <a:extLst xmlns:a="http://schemas.openxmlformats.org/drawingml/2006/main">
              <a:ext uri="{FF2B5EF4-FFF2-40B4-BE49-F238E27FC236}">
                <a16:creationId xmlns:a16="http://schemas.microsoft.com/office/drawing/2014/main" id="{F4236C3F-C869-4680-887C-B20656A718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34050" y="2933700"/>
            <a:ext cx="5667375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Signed local rule and model bundle ingestion.</a:t>
            </a:r>
          </a:p>
        </p:txBody>
      </p:sp>
      <p:sp>
        <p:nvSpPr>
          <p:cNvPr id="5" name="module-defender-licensing">
            <a:extLst xmlns:a="http://schemas.openxmlformats.org/drawingml/2006/main">
              <a:ext uri="{FF2B5EF4-FFF2-40B4-BE49-F238E27FC236}">
                <a16:creationId xmlns:a16="http://schemas.microsoft.com/office/drawing/2014/main" id="{B3C466CB-1F77-4EB6-BCAD-2FE5B3E821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10075"/>
            <a:ext cx="4667250" cy="1133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defPPr>
            <a:lvl1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1pPr>
            <a:lvl2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2pPr>
            <a:lvl3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3pPr>
            <a:lvl4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4pPr>
            <a:lvl5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5pPr>
            <a:lvl6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6pPr>
            <a:lvl7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7pPr>
            <a:lvl8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8pPr>
            <a:lvl9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pPr>
            <a:r>
              <a:rPr sz="2475" b="1" u="sng">
                <a:solidFill>
                  <a:srgbClr val="752540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8b9edd4454114bff"/>
              </a:rPr>
              <a:t>Defender Licensing</a:t>
            </a:r>
          </a:p>
        </p:txBody>
      </p:sp>
      <p:sp>
        <p:nvSpPr>
          <p:cNvPr id="6" name="description-defender-licensing">
            <a:extLst xmlns:a="http://schemas.openxmlformats.org/drawingml/2006/main">
              <a:ext uri="{FF2B5EF4-FFF2-40B4-BE49-F238E27FC236}">
                <a16:creationId xmlns:a16="http://schemas.microsoft.com/office/drawing/2014/main" id="{77BB4E07-B7A2-436E-B56F-82F7B753DC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34050" y="4429125"/>
            <a:ext cx="5667375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Signed licence state and offline entitlement</a:t>
            </a:r>
          </a:p>
          <a:p xmlns:a="http://schemas.openxmlformats.org/drawingml/2006/main">
            <a: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checks.</a:t>
            </a:r>
          </a:p>
        </p:txBody>
      </p:sp>
      <p:sp>
        <p:nvSpPr>
          <p:cNvPr id="7" name="footer">
            <a:extLst xmlns:a="http://schemas.openxmlformats.org/drawingml/2006/main">
              <a:ext uri="{FF2B5EF4-FFF2-40B4-BE49-F238E27FC236}">
                <a16:creationId xmlns:a16="http://schemas.microsoft.com/office/drawing/2014/main" id="{49005C14-9886-44D9-9E7C-153E3FDE8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96025"/>
            <a:ext cx="809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defPPr>
            <a:lvl1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1pPr>
            <a:lvl2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2pPr>
            <a:lvl3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3pPr>
            <a:lvl4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4pPr>
            <a:lvl5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5pPr>
            <a:lvl6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6pPr>
            <a:lvl7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7pPr>
            <a:lvl8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8pPr>
            <a:lvl9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Red AI Defender / 0.1.0-eval</a:t>
            </a:r>
          </a:p>
        </p:txBody>
      </p:sp>
      <p:sp>
        <p:nvSpPr>
          <p:cNvPr id="8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5B233B1B-B498-4BD1-A2B3-7A618A0474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267450"/>
            <a:ext cx="1276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142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04 / 05</a:t>
            </a:r>
          </a:p>
        </p:txBody>
      </p:sp>
    </p:spTree>
    <p:extLst>
      <p:ext uri="{BB962C8B-B14F-4D97-AF65-F5344CB8AC3E}">
        <p14:creationId xmlns:p14="http://schemas.microsoft.com/office/powerpoint/2010/main" val="57267738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3C162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kind">
            <a:extLst xmlns:a="http://schemas.openxmlformats.org/drawingml/2006/main">
              <a:ext uri="{FF2B5EF4-FFF2-40B4-BE49-F238E27FC236}">
                <a16:creationId xmlns:a16="http://schemas.microsoft.com/office/drawing/2014/main" id="{2232B6D2-2BE4-4EA9-87AF-41CEB0ED6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" y="590550"/>
            <a:ext cx="10572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425" b="1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READINESS AND ACCESS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B00CF38D-9799-4D68-8559-19C459475C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1114425"/>
            <a:ext cx="10763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4350" b="1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Internal QA</a:t>
            </a:r>
          </a:p>
        </p:txBody>
      </p:sp>
      <p:sp>
        <p:nvSpPr>
          <p:cNvPr id="3" name="readiness-description">
            <a:extLst xmlns:a="http://schemas.openxmlformats.org/drawingml/2006/main">
              <a:ext uri="{FF2B5EF4-FFF2-40B4-BE49-F238E27FC236}">
                <a16:creationId xmlns:a16="http://schemas.microsoft.com/office/drawing/2014/main" id="{E569B0FD-A426-4BA6-B65F-A56E4B7FC2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" y="2276475"/>
            <a:ext cx="10810875" cy="1076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2400" b="0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The product is under internal testing. A description of a feature is not an</a:t>
            </a:r>
          </a:p>
          <a:p xmlns:a="http://schemas.openxmlformats.org/drawingml/2006/main">
            <a: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2400" b="0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approval to use it in production.</a:t>
            </a:r>
          </a:p>
        </p:txBody>
      </p:sp>
      <p:sp>
        <p:nvSpPr>
          <p:cNvPr id="4" name="availability">
            <a:extLst xmlns:a="http://schemas.openxmlformats.org/drawingml/2006/main">
              <a:ext uri="{FF2B5EF4-FFF2-40B4-BE49-F238E27FC236}">
                <a16:creationId xmlns:a16="http://schemas.microsoft.com/office/drawing/2014/main" id="{FE21E224-5C08-48E6-A264-83C2D641F9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76625"/>
            <a:ext cx="10763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Evaluation builds stay with the vendor. The download centre lists software approved for</a:t>
            </a:r>
          </a:p>
          <a:p xmlns:a="http://schemas.openxmlformats.org/drawingml/2006/main">
            <a: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licensed customers.</a:t>
            </a:r>
          </a:p>
        </p:txBody>
      </p:sp>
      <p:sp>
        <p:nvSpPr>
          <p:cNvPr id="5" name="action-0">
            <a:extLst xmlns:a="http://schemas.openxmlformats.org/drawingml/2006/main">
              <a:ext uri="{FF2B5EF4-FFF2-40B4-BE49-F238E27FC236}">
                <a16:creationId xmlns:a16="http://schemas.microsoft.com/office/drawing/2014/main" id="{526A7BD1-47CB-409A-99B1-F0AC6388B9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91100"/>
            <a:ext cx="3486150" cy="847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1800" b="1" u="sng">
                <a:solidFill>
                  <a:srgbClr val="FFF9EF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14b231b25c1a4268"/>
              </a:rPr>
              <a:t>Explore the product</a:t>
            </a:r>
          </a:p>
        </p:txBody>
      </p:sp>
      <p:sp>
        <p:nvSpPr>
          <p:cNvPr id="6" name="action-1">
            <a:extLst xmlns:a="http://schemas.openxmlformats.org/drawingml/2006/main">
              <a:ext uri="{FF2B5EF4-FFF2-40B4-BE49-F238E27FC236}">
                <a16:creationId xmlns:a16="http://schemas.microsoft.com/office/drawing/2014/main" id="{229705D2-CC97-4C57-9B0A-62E9DCD3F9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4991100"/>
            <a:ext cx="3486150" cy="847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1800" b="1" u="sng">
                <a:solidFill>
                  <a:srgbClr val="FFF9EF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d6cae8536ce141fc"/>
              </a:rPr>
              <a:t>Check download availability</a:t>
            </a:r>
          </a:p>
        </p:txBody>
      </p:sp>
      <p:sp>
        <p:nvSpPr>
          <p:cNvPr id="7" name="action-2">
            <a:extLst xmlns:a="http://schemas.openxmlformats.org/drawingml/2006/main">
              <a:ext uri="{FF2B5EF4-FFF2-40B4-BE49-F238E27FC236}">
                <a16:creationId xmlns:a16="http://schemas.microsoft.com/office/drawing/2014/main" id="{97DC3A83-4CC0-45D4-B096-379490EECB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4991100"/>
            <a:ext cx="3486150" cy="847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1800" b="1" u="sng">
                <a:solidFill>
                  <a:srgbClr val="FFF9EF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7d49de07235f46fb"/>
              </a:rPr>
              <a:t>Discuss this product</a:t>
            </a:r>
          </a:p>
        </p:txBody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5F9E2E57-BD82-4D01-9528-BFF6EAA848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96025"/>
            <a:ext cx="809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Red AI Defender / 0.1.0-eval</a:t>
            </a:r>
          </a:p>
        </p:txBody>
      </p:sp>
      <p:sp>
        <p:nvSpPr>
          <p:cNvPr id="9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EF28FCC6-026A-4395-ABED-D8BFF5CAF6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267450"/>
            <a:ext cx="1276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425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05 / 05</a:t>
            </a:r>
          </a:p>
        </p:txBody>
      </p:sp>
    </p:spTree>
    <p:extLst>
      <p:ext uri="{BB962C8B-B14F-4D97-AF65-F5344CB8AC3E}">
        <p14:creationId xmlns:p14="http://schemas.microsoft.com/office/powerpoint/2010/main" val="118209598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2026-11-02T08:38:00.6230000Z</dcterms:created>
  <dcterms:modified xsi:type="dcterms:W3CDTF">2026-11-02T08:38:00.6230000Z</dcterms:modified>
</coreProperties>
</file>