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21320af57124fc6" /><Relationship Type="http://schemas.openxmlformats.org/officeDocument/2006/relationships/extended-properties" Target="/docProps/app.xml" Id="Rb171354170c64824" /><Relationship Type="http://schemas.openxmlformats.org/officeDocument/2006/relationships/officeDocument" Target="/ppt/presentation.xml" Id="R68d004b1b8c9463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9c202d5f1d84485"/>
  </p:sldMasterIdLst>
  <p:notesMasterIdLst>
    <p:notesMasterId xmlns:r="http://schemas.openxmlformats.org/officeDocument/2006/relationships" r:id="Rb9ca1bab40e446ae"/>
  </p:notesMasterIdLst>
  <p:sldIdLst>
    <p:sldId xmlns:r="http://schemas.openxmlformats.org/officeDocument/2006/relationships" id="256" r:id="Rdb108750f18f440e"/>
    <p:sldId xmlns:r="http://schemas.openxmlformats.org/officeDocument/2006/relationships" id="257" r:id="R8de3035f4c404a4c"/>
    <p:sldId xmlns:r="http://schemas.openxmlformats.org/officeDocument/2006/relationships" id="258" r:id="R7823cdad83634b33"/>
    <p:sldId xmlns:r="http://schemas.openxmlformats.org/officeDocument/2006/relationships" id="259" r:id="Ra86bc0bd56c3499b"/>
    <p:sldId xmlns:r="http://schemas.openxmlformats.org/officeDocument/2006/relationships" id="260" r:id="R8bea690a4d8c47c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e56cfd568ca4286" /><Relationship Type="http://schemas.openxmlformats.org/officeDocument/2006/relationships/slideMaster" Target="/ppt/slideMasters/slideMaster1.xml" Id="R59c202d5f1d84485" /><Relationship Type="http://schemas.openxmlformats.org/officeDocument/2006/relationships/notesMaster" Target="/ppt/notesMasters/notesMaster1.xml" Id="Rb9ca1bab40e446ae" /><Relationship Type="http://schemas.openxmlformats.org/officeDocument/2006/relationships/presProps" Target="/ppt/presProps.xml" Id="R8ab78c2015b74d6a" /><Relationship Type="http://schemas.openxmlformats.org/officeDocument/2006/relationships/tableStyles" Target="/ppt/tableStyles.xml" Id="R6ba923409cc24b1e" /><Relationship Type="http://schemas.openxmlformats.org/officeDocument/2006/relationships/slide" Target="/ppt/slides/slide1.xml" Id="Rdb108750f18f440e" /><Relationship Type="http://schemas.openxmlformats.org/officeDocument/2006/relationships/slide" Target="/ppt/slides/slide2.xml" Id="R8de3035f4c404a4c" /><Relationship Type="http://schemas.openxmlformats.org/officeDocument/2006/relationships/slide" Target="/ppt/slides/slide3.xml" Id="R7823cdad83634b33" /><Relationship Type="http://schemas.openxmlformats.org/officeDocument/2006/relationships/slide" Target="/ppt/slides/slide4.xml" Id="Ra86bc0bd56c3499b" /><Relationship Type="http://schemas.openxmlformats.org/officeDocument/2006/relationships/slide" Target="/ppt/slides/slide5.xml" Id="R8bea690a4d8c47c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6ad85c892f9453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1a433315afe4659" /><Relationship Type="http://schemas.openxmlformats.org/officeDocument/2006/relationships/notesMaster" Target="/ppt/notesMasters/notesMaster1.xml" Id="R5ac6c4c90cfe464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5f25c6119104d44" /><Relationship Type="http://schemas.openxmlformats.org/officeDocument/2006/relationships/notesMaster" Target="/ppt/notesMasters/notesMaster1.xml" Id="R99c0fb13ff384e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ea1ee01e0749b7" /><Relationship Type="http://schemas.openxmlformats.org/officeDocument/2006/relationships/notesMaster" Target="/ppt/notesMasters/notesMaster1.xml" Id="R4a3763be476c45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d9e65036c45466f" /><Relationship Type="http://schemas.openxmlformats.org/officeDocument/2006/relationships/notesMaster" Target="/ppt/notesMasters/notesMaster1.xml" Id="Ra2b8a6b294be4e9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17146db4ce4422d" /><Relationship Type="http://schemas.openxmlformats.org/officeDocument/2006/relationships/notesMaster" Target="/ppt/notesMasters/notesMaster1.xml" Id="Re7c18132aadf4d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CAD AI</a:t>
            </a:r>
          </a:p>
          <a:p xmlns:a="http://schemas.openxmlformats.org/drawingml/2006/main">
            <a:r>
              <a:t>Licensed engineering workspace spanning CAD, machinery intelligence and maintenance planning.</a:t>
            </a:r>
          </a:p>
          <a:p xmlns:a="http://schemas.openxmlformats.org/drawingml/2006/main">
            <a:r>
              <a:t>https://rinfinitysolutions.com/products/red-cad-ai/presentation#slide-1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machine maintenance review</a:t>
            </a:r>
          </a:p>
          <a:p xmlns:a="http://schemas.openxmlformats.org/drawingml/2006/main">
            <a:r>
              <a:t>How can a drawing inform a maintenance decision?</a:t>
            </a:r>
          </a:p>
          <a:p xmlns:a="http://schemas.openxmlformats.org/drawingml/2006/main">
            <a:r>
              <a:t>Start with a drawing and an asset record. Review failure signals, relate them to the machine and plan a work order with the relevant spares.</a:t>
            </a:r>
          </a:p>
          <a:p xmlns:a="http://schemas.openxmlformats.org/drawingml/2006/main">
            <a:r>
              <a:t>Check the required drawing format against the supported conversion workflow.</a:t>
            </a:r>
          </a:p>
          <a:p xmlns:a="http://schemas.openxmlformats.org/drawingml/2006/main">
            <a:r>
              <a:t>https://rinfinitysolutions.com/products/red-cad-ai/presentation#slide-2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CAD Core &amp; DWG Bridge</a:t>
            </a:r>
          </a:p>
          <a:p xmlns:a="http://schemas.openxmlformats.org/drawingml/2006/main">
            <a:r>
              <a:t>https://rinfinitysolutions.com/products/red-cad-ai/presentation#slide-3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Machinery Intelligence &amp; Maintenance ERP</a:t>
            </a:r>
          </a:p>
          <a:p xmlns:a="http://schemas.openxmlformats.org/drawingml/2006/main">
            <a:r>
              <a:t>https://rinfinitysolutions.com/products/red-cad-ai/presentation#slide-4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Developed baseline</a:t>
            </a:r>
          </a:p>
          <a:p xmlns:a="http://schemas.openxmlformats.org/drawingml/2006/main">
            <a:r>
              <a:t>The named functions have a developed baseline. Check the release and qualification evidence for the version and environment you intend to use.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https://rinfinitysolutions.com/products/red-cad-ai/presentation#slide-5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ab9b7f56f14e3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13970c8e5e476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bc738a2c734f8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709a0a905b4a3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27bb7b681e464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d06f24f29d447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D8E9714-0323-4536-B49A-0727150DB0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FF97B16-F148-43A4-B7E9-5F4ECB70551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E5F65E4-7147-40F8-A082-253B63B8AC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A701B66-908A-4B9F-973B-0DB2BC9175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F84D338-FD16-43C2-9804-3ED2277AFEE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990FA41-2405-43EF-BCD2-D6D2AAFBDC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33A72A9-2416-464F-ADC3-B90D24DF1A6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63C0B30-37C1-49FA-B981-F9B31F3F4C5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53AFDBF-79A2-44F5-9CB2-50A50AF368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146C1CC-41EB-4821-9DA9-ADCDF7A53A1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c7a5563d6c04486" /><Relationship Type="http://schemas.openxmlformats.org/officeDocument/2006/relationships/slideLayout" Target="/ppt/slideLayouts/slideLayout1.xml" Id="Rde5f5b4b274344a5" /><Relationship Type="http://schemas.openxmlformats.org/officeDocument/2006/relationships/slideLayout" Target="/ppt/slideLayouts/slideLayout2.xml" Id="R22a4fb5bf6b14eef" /><Relationship Type="http://schemas.openxmlformats.org/officeDocument/2006/relationships/slideLayout" Target="/ppt/slideLayouts/slideLayout3.xml" Id="Re5df5f5ffc684533" /><Relationship Type="http://schemas.openxmlformats.org/officeDocument/2006/relationships/slideLayout" Target="/ppt/slideLayouts/slideLayout4.xml" Id="R46434587d1a04978" /><Relationship Type="http://schemas.openxmlformats.org/officeDocument/2006/relationships/slideLayout" Target="/ppt/slideLayouts/slideLayout5.xml" Id="R6f3615fa43774fc9" /><Relationship Type="http://schemas.openxmlformats.org/officeDocument/2006/relationships/slideLayout" Target="/ppt/slideLayouts/slideLayout6.xml" Id="R6f4c5c45b589411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e5f5b4b274344a5"/>
    <p:sldLayoutId xmlns:r="http://schemas.openxmlformats.org/officeDocument/2006/relationships" id="2147483650" r:id="R22a4fb5bf6b14eef"/>
    <p:sldLayoutId xmlns:r="http://schemas.openxmlformats.org/officeDocument/2006/relationships" id="2147483651" r:id="Re5df5f5ffc684533"/>
    <p:sldLayoutId xmlns:r="http://schemas.openxmlformats.org/officeDocument/2006/relationships" id="2147483652" r:id="R46434587d1a04978"/>
    <p:sldLayoutId xmlns:r="http://schemas.openxmlformats.org/officeDocument/2006/relationships" id="2147483653" r:id="R6f3615fa43774fc9"/>
    <p:sldLayoutId xmlns:r="http://schemas.openxmlformats.org/officeDocument/2006/relationships" id="2147483654" r:id="R6f4c5c45b589411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d97739eaa046a0" /><Relationship Type="http://schemas.openxmlformats.org/officeDocument/2006/relationships/image" Target="/ppt/media/image.jpeg" Id="R712fa6fc680a4fb3" /><Relationship Type="http://schemas.openxmlformats.org/officeDocument/2006/relationships/image" Target="/ppt/media/image.png" Id="Rb210085e56a34c9a" /><Relationship Type="http://schemas.openxmlformats.org/officeDocument/2006/relationships/notesSlide" Target="/ppt/notesSlides/notesSlide1.xml" Id="Rbf1f5c57913b49e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a7da2deafa4078" /><Relationship Type="http://schemas.openxmlformats.org/officeDocument/2006/relationships/notesSlide" Target="/ppt/notesSlides/notesSlide2.xml" Id="R962d42d8a02f498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34c52ce7be47d7" /><Relationship Type="http://schemas.openxmlformats.org/officeDocument/2006/relationships/hyperlink" Target="https://rinfinitysolutions.com/products/red-cad-ai#module-cad-core" TargetMode="External" Id="Rbfb2488382f8476a" /><Relationship Type="http://schemas.openxmlformats.org/officeDocument/2006/relationships/hyperlink" Target="https://rinfinitysolutions.com/products/red-cad-ai#module-dwg-bridge" TargetMode="External" Id="Rf123bf13ecec4aaa" /><Relationship Type="http://schemas.openxmlformats.org/officeDocument/2006/relationships/notesSlide" Target="/ppt/notesSlides/notesSlide3.xml" Id="R7c13bad91f424d2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50b26ee67145c6" /><Relationship Type="http://schemas.openxmlformats.org/officeDocument/2006/relationships/hyperlink" Target="https://rinfinitysolutions.com/products/red-cad-ai#module-machinery-intelligence" TargetMode="External" Id="R1bb8d5eb03e349ea" /><Relationship Type="http://schemas.openxmlformats.org/officeDocument/2006/relationships/hyperlink" Target="https://rinfinitysolutions.com/products/red-cad-ai#module-maintenance-erp" TargetMode="External" Id="R18e7073184ca435c" /><Relationship Type="http://schemas.openxmlformats.org/officeDocument/2006/relationships/notesSlide" Target="/ppt/notesSlides/notesSlide4.xml" Id="R8b67e64d0ccc4b4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de47ba331b4940" /><Relationship Type="http://schemas.openxmlformats.org/officeDocument/2006/relationships/hyperlink" Target="https://rinfinitysolutions.com/products/red-cad-ai" TargetMode="External" Id="R83ab3eec13bb4036" /><Relationship Type="http://schemas.openxmlformats.org/officeDocument/2006/relationships/hyperlink" Target="https://rinfinitysolutions.com/downloads" TargetMode="External" Id="Rbe891d8e4b634c5d" /><Relationship Type="http://schemas.openxmlformats.org/officeDocument/2006/relationships/hyperlink" Target="https://rinfinitysolutions.com/contact?product=red-cad-ai" TargetMode="External" Id="Re2cd42f014b24562" /><Relationship Type="http://schemas.openxmlformats.org/officeDocument/2006/relationships/notesSlide" Target="/ppt/notesSlides/notesSlide5.xml" Id="Rb1e8afb5be37457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A320CD-8CA9-4CA6-9950-2A4D51CD35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2fa6fc680a4fb3"/>
          <a:srcRect xmlns:a="http://schemas.openxmlformats.org/drawingml/2006/main" l="25844" t="0" r="258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A4AF42-97F3-4D2A-89CB-96722FB997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10085e56a34c9a"/>
          <a:stretch xmlns:a="http://schemas.openxmlformats.org/drawingml/2006/main"/>
        </p:blipFill>
        <p:spPr>
          <a:xfrm xmlns:a="http://schemas.openxmlformats.org/drawingml/2006/main">
            <a:off x="552450" y="381302"/>
            <a:ext cx="3162300" cy="1056671"/>
          </a:xfrm>
          <a:prstGeom xmlns:a="http://schemas.openxmlformats.org/drawingml/2006/main" prst="rect">
            <a:avLst/>
          </a:prstGeom>
        </p:spPr>
      </p:pic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46506D68-434B-47EB-8581-B3A2723A5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ENGINEERING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A1C1F0D-BE79-4CA2-98D0-93A5EDDC6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CAD AI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1D5D904A-B012-4A31-914C-1E347D92D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Licensed engineering workspace spanning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CAD, machinery intelligence and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maintenance planning.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C9974036-870B-4C51-936F-AFE6F88D6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2 NOVEMBER 2026 / 4.0.18</a:t>
            </a:r>
          </a:p>
        </p:txBody>
      </p:sp>
    </p:spTree>
    <p:extLst>
      <p:ext uri="{BB962C8B-B14F-4D97-AF65-F5344CB8AC3E}">
        <p14:creationId xmlns:p14="http://schemas.microsoft.com/office/powerpoint/2010/main" val="3325512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95C66EEB-C3E8-4AC9-A79A-B67A7A8D0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108BAD5-E9F3-4C7F-809E-216D33684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machine maintenance review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379F0AE1-BD13-4D94-BA95-C481F09C0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How can a drawing inform a maintenance decision?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EA71BE8E-0D8C-4E92-B47A-58CA42FE7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Start with a drawing and an asset record. Review failure signals, relate them to the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machine and plan a work order with the relevant spares.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647AE220-230A-457B-9BE4-9D477FEA0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Check the required drawing format against the supported conversion workflow.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863D8BF8-F711-46AC-B3D2-95E717397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CAD AI / 4.0.18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8586575-D092-4850-B18C-A344E70C6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16943512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56EF7BE7-C705-494F-982E-ADE8D130F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BCC3A2A-67E6-4BF3-9BF4-A766A9444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CAD Core &amp; DWG Bridge</a:t>
            </a:r>
          </a:p>
        </p:txBody>
      </p:sp>
      <p:sp>
        <p:nvSpPr>
          <p:cNvPr id="3" name="module-cad-core">
            <a:extLst xmlns:a="http://schemas.openxmlformats.org/drawingml/2006/main">
              <a:ext uri="{FF2B5EF4-FFF2-40B4-BE49-F238E27FC236}">
                <a16:creationId xmlns:a16="http://schemas.microsoft.com/office/drawing/2014/main" id="{59FE6C38-5455-4133-B214-689527C75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bfb2488382f8476a"/>
              </a:rPr>
              <a:t>CAD Core</a:t>
            </a:r>
          </a:p>
        </p:txBody>
      </p:sp>
      <p:sp>
        <p:nvSpPr>
          <p:cNvPr id="4" name="description-cad-core">
            <a:extLst xmlns:a="http://schemas.openxmlformats.org/drawingml/2006/main">
              <a:ext uri="{FF2B5EF4-FFF2-40B4-BE49-F238E27FC236}">
                <a16:creationId xmlns:a16="http://schemas.microsoft.com/office/drawing/2014/main" id="{498A6DB0-2FE9-4608-96BA-53DC3CB30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2D drafting, geometry, drawing state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document exchange.</a:t>
            </a:r>
          </a:p>
        </p:txBody>
      </p:sp>
      <p:sp>
        <p:nvSpPr>
          <p:cNvPr id="5" name="module-dwg-bridge">
            <a:extLst xmlns:a="http://schemas.openxmlformats.org/drawingml/2006/main">
              <a:ext uri="{FF2B5EF4-FFF2-40B4-BE49-F238E27FC236}">
                <a16:creationId xmlns:a16="http://schemas.microsoft.com/office/drawing/2014/main" id="{FD869090-DE21-4BBE-915A-DB4C0E778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123bf13ecec4aaa"/>
              </a:rPr>
              <a:t>DWG Bridge</a:t>
            </a:r>
          </a:p>
        </p:txBody>
      </p:sp>
      <p:sp>
        <p:nvSpPr>
          <p:cNvPr id="6" name="description-dwg-bridge">
            <a:extLst xmlns:a="http://schemas.openxmlformats.org/drawingml/2006/main">
              <a:ext uri="{FF2B5EF4-FFF2-40B4-BE49-F238E27FC236}">
                <a16:creationId xmlns:a16="http://schemas.microsoft.com/office/drawing/2014/main" id="{89015044-7CCA-4DFE-94B8-321454988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Bounded AutoCAD/DWG compatibility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conversion workflow.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1E7267B3-B88D-4B70-8320-4FEF06590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CAD AI / 4.0.18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30DD015-1789-4E78-8130-CD821C84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17678554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854C57A8-F02E-43C6-9653-1441853BF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A9CE8F6-A3F1-4403-B884-06D9F1F3E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Machinery Intelligence &amp; Maintenance ERP</a:t>
            </a:r>
          </a:p>
        </p:txBody>
      </p:sp>
      <p:sp>
        <p:nvSpPr>
          <p:cNvPr id="3" name="module-machinery-intelligence">
            <a:extLst xmlns:a="http://schemas.openxmlformats.org/drawingml/2006/main">
              <a:ext uri="{FF2B5EF4-FFF2-40B4-BE49-F238E27FC236}">
                <a16:creationId xmlns:a16="http://schemas.microsoft.com/office/drawing/2014/main" id="{09EE3DF4-3D0B-4E89-A183-53CA2734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1bb8d5eb03e349ea"/>
              </a:rPr>
              <a:t>Machinery Intelligence</a:t>
            </a:r>
          </a:p>
        </p:txBody>
      </p:sp>
      <p:sp>
        <p:nvSpPr>
          <p:cNvPr id="4" name="description-machinery-intelligence">
            <a:extLst xmlns:a="http://schemas.openxmlformats.org/drawingml/2006/main">
              <a:ext uri="{FF2B5EF4-FFF2-40B4-BE49-F238E27FC236}">
                <a16:creationId xmlns:a16="http://schemas.microsoft.com/office/drawing/2014/main" id="{FDDB0F7E-0ECB-4E19-A6A3-3BCF540C2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Asset analysis, failure signals and engineering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recommendations.</a:t>
            </a:r>
          </a:p>
        </p:txBody>
      </p:sp>
      <p:sp>
        <p:nvSpPr>
          <p:cNvPr id="5" name="module-maintenance-erp">
            <a:extLst xmlns:a="http://schemas.openxmlformats.org/drawingml/2006/main">
              <a:ext uri="{FF2B5EF4-FFF2-40B4-BE49-F238E27FC236}">
                <a16:creationId xmlns:a16="http://schemas.microsoft.com/office/drawing/2014/main" id="{532A2F0A-98FF-41E8-813A-78DA44EA7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18e7073184ca435c"/>
              </a:rPr>
              <a:t>Maintenance ERP</a:t>
            </a:r>
          </a:p>
        </p:txBody>
      </p:sp>
      <p:sp>
        <p:nvSpPr>
          <p:cNvPr id="6" name="description-maintenance-erp">
            <a:extLst xmlns:a="http://schemas.openxmlformats.org/drawingml/2006/main">
              <a:ext uri="{FF2B5EF4-FFF2-40B4-BE49-F238E27FC236}">
                <a16:creationId xmlns:a16="http://schemas.microsoft.com/office/drawing/2014/main" id="{C137CFC5-0DC6-4D14-A55F-1E78DCFB1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Asset registers, work orders, spares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maintenance planning.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340DB00D-16EF-4AAA-BC84-7C64959D4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CAD AI / 4.0.18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5F419F6-24AE-4517-B22F-EAA12F226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19007490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1F87A3D8-D038-4E72-A537-800367B17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B7C9A34-904B-4991-B55B-5022607C1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Developed baseline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D7DA283F-DB20-49B9-99BC-BD8E4BC4C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named functions have a developed baseline. Check the release and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qualification evidence for the version and environment you intend to use.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A609136C-8DE6-41E2-83F9-A1C1B1147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EBD5A4A4-67B8-45D5-BC33-35A8B3B3B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3ab3eec13bb4036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FAA8EB70-E3EA-4005-A3D1-9B5C51CAD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be891d8e4b634c5d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76D00901-8EFD-4D5B-8815-987012265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e2cd42f014b24562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B5EE9582-2FD1-49EB-91DD-61C130188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CAD AI / 4.0.18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4A8D033-118E-4E92-96C3-606D9D425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14513030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2026-11-02T08:37:58.9270000Z</dcterms:created>
  <dcterms:modified xsi:type="dcterms:W3CDTF">2026-11-02T08:37:58.9270000Z</dcterms:modified>
</coreProperties>
</file>