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b19f8802564416" /><Relationship Type="http://schemas.openxmlformats.org/officeDocument/2006/relationships/extended-properties" Target="/docProps/app.xml" Id="R357a2aa3048d4fba" /><Relationship Type="http://schemas.openxmlformats.org/officeDocument/2006/relationships/officeDocument" Target="/ppt/presentation.xml" Id="R93f9f4d4c3dd43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fd92e787ee420b"/>
  </p:sldMasterIdLst>
  <p:notesMasterIdLst>
    <p:notesMasterId xmlns:r="http://schemas.openxmlformats.org/officeDocument/2006/relationships" r:id="R83b6057dad5b4e78"/>
  </p:notesMasterIdLst>
  <p:sldIdLst>
    <p:sldId xmlns:r="http://schemas.openxmlformats.org/officeDocument/2006/relationships" id="256" r:id="Rb6617fe13dfe4253"/>
    <p:sldId xmlns:r="http://schemas.openxmlformats.org/officeDocument/2006/relationships" id="257" r:id="R6c6a0a834fed45ed"/>
    <p:sldId xmlns:r="http://schemas.openxmlformats.org/officeDocument/2006/relationships" id="258" r:id="R9c53502a3b304891"/>
    <p:sldId xmlns:r="http://schemas.openxmlformats.org/officeDocument/2006/relationships" id="259" r:id="R5637a8f6e19f4bcb"/>
    <p:sldId xmlns:r="http://schemas.openxmlformats.org/officeDocument/2006/relationships" id="260" r:id="R49b1af0e2eee49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3187ed5e6842a1" /><Relationship Type="http://schemas.openxmlformats.org/officeDocument/2006/relationships/slideMaster" Target="/ppt/slideMasters/slideMaster1.xml" Id="Rfafd92e787ee420b" /><Relationship Type="http://schemas.openxmlformats.org/officeDocument/2006/relationships/notesMaster" Target="/ppt/notesMasters/notesMaster1.xml" Id="R83b6057dad5b4e78" /><Relationship Type="http://schemas.openxmlformats.org/officeDocument/2006/relationships/presProps" Target="/ppt/presProps.xml" Id="Re4761e8ec33e436c" /><Relationship Type="http://schemas.openxmlformats.org/officeDocument/2006/relationships/tableStyles" Target="/ppt/tableStyles.xml" Id="R1f28d99271b64c49" /><Relationship Type="http://schemas.openxmlformats.org/officeDocument/2006/relationships/slide" Target="/ppt/slides/slide1.xml" Id="Rb6617fe13dfe4253" /><Relationship Type="http://schemas.openxmlformats.org/officeDocument/2006/relationships/slide" Target="/ppt/slides/slide2.xml" Id="R6c6a0a834fed45ed" /><Relationship Type="http://schemas.openxmlformats.org/officeDocument/2006/relationships/slide" Target="/ppt/slides/slide3.xml" Id="R9c53502a3b304891" /><Relationship Type="http://schemas.openxmlformats.org/officeDocument/2006/relationships/slide" Target="/ppt/slides/slide4.xml" Id="R5637a8f6e19f4bcb" /><Relationship Type="http://schemas.openxmlformats.org/officeDocument/2006/relationships/slide" Target="/ppt/slides/slide5.xml" Id="R49b1af0e2eee49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937a5bec0943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b0579e1f97472f" /><Relationship Type="http://schemas.openxmlformats.org/officeDocument/2006/relationships/notesMaster" Target="/ppt/notesMasters/notesMaster1.xml" Id="Re04b792ef95743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9c8f6ebba74375" /><Relationship Type="http://schemas.openxmlformats.org/officeDocument/2006/relationships/notesMaster" Target="/ppt/notesMasters/notesMaster1.xml" Id="R5230b72377934b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3d7b06117e4264" /><Relationship Type="http://schemas.openxmlformats.org/officeDocument/2006/relationships/notesMaster" Target="/ppt/notesMasters/notesMaster1.xml" Id="Ra27d1a1f095040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d819984ad246a3" /><Relationship Type="http://schemas.openxmlformats.org/officeDocument/2006/relationships/notesMaster" Target="/ppt/notesMasters/notesMaster1.xml" Id="Rf1e8429b5fc945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00101b128b4b4b" /><Relationship Type="http://schemas.openxmlformats.org/officeDocument/2006/relationships/notesMaster" Target="/ppt/notesMasters/notesMaster1.xml" Id="Rcd0ff2ac943546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Nano QBD</a:t>
            </a:r>
          </a:p>
          <a:p xmlns:a="http://schemas.openxmlformats.org/drawingml/2006/main">
            <a:r>
              <a:t>Evidence-aware formulation and quality-by-design workspace for nanoparticle development.</a:t>
            </a:r>
          </a:p>
          <a:p xmlns:a="http://schemas.openxmlformats.org/drawingml/2006/main">
            <a:r>
              <a:t>https://rinfinitysolutions.com/products/red-nano-qbd/presentation#slide-1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Comparing two formulations</a:t>
            </a:r>
          </a:p>
          <a:p xmlns:a="http://schemas.openxmlformats.org/drawingml/2006/main">
            <a:r>
              <a:t>Which formulation change is worth investigating next?</a:t>
            </a:r>
          </a:p>
          <a:p xmlns:a="http://schemas.openxmlformats.org/drawingml/2006/main">
            <a:r>
              <a:t>Compare two composition records and their process settings. Relate the difference to experimental design and the available size, dispersity and stability evidence.</a:t>
            </a:r>
          </a:p>
          <a:p xmlns:a="http://schemas.openxmlformats.org/drawingml/2006/main">
            <a:r>
              <a:t>Keep the measured result, the proposed explanation and the next experiment separate.</a:t>
            </a:r>
          </a:p>
          <a:p xmlns:a="http://schemas.openxmlformats.org/drawingml/2006/main">
            <a:r>
              <a:t>https://rinfinitysolutions.com/products/red-nano-qbd/presentation#slide-2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Formulation Registry &amp; CQA / CPP</a:t>
            </a:r>
          </a:p>
          <a:p xmlns:a="http://schemas.openxmlformats.org/drawingml/2006/main">
            <a:r>
              <a:t>https://rinfinitysolutions.com/products/red-nano-qbd/presentation#slide-3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DoE Analytics &amp; Characterisation</a:t>
            </a:r>
          </a:p>
          <a:p xmlns:a="http://schemas.openxmlformats.org/drawingml/2006/main">
            <a:r>
              <a:t>https://rinfinitysolutions.com/products/red-nano-qbd/presentation#slide-4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https://rinfinitysolutions.com/products/red-nano-qbd/presentation#slide-5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56c381a13d49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db8b4a53df4ba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0f9df6e17d4a4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197a6a3e6b480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95172199bd462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30a8c2783043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67CD48-C908-4D57-A00B-54F40C4DE4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B4F467A-1D73-4E5A-8389-7BFA8927771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4D7E75A-76FC-4E69-A905-A044042989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57B0F1-4864-4694-9B27-0D386E4404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D88EB62-466B-492E-9214-8B1C3A8DB5E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39A4376-9DFD-44DE-BCC7-22130335AE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EFE3F47-8004-4577-B475-B18C49F10F8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4667E6E-47EB-4439-8181-2D40773E075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A724FA-5C16-4B88-BBF0-DABECB17F8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9F0FA83-CBDC-44EF-B562-0BE8D831C8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19609c03844d51" /><Relationship Type="http://schemas.openxmlformats.org/officeDocument/2006/relationships/slideLayout" Target="/ppt/slideLayouts/slideLayout1.xml" Id="Rc04f5620e63e4ca1" /><Relationship Type="http://schemas.openxmlformats.org/officeDocument/2006/relationships/slideLayout" Target="/ppt/slideLayouts/slideLayout2.xml" Id="Re628bb82073e428d" /><Relationship Type="http://schemas.openxmlformats.org/officeDocument/2006/relationships/slideLayout" Target="/ppt/slideLayouts/slideLayout3.xml" Id="R4a352a94ddd14cb1" /><Relationship Type="http://schemas.openxmlformats.org/officeDocument/2006/relationships/slideLayout" Target="/ppt/slideLayouts/slideLayout4.xml" Id="R6a411ed0f79b48a2" /><Relationship Type="http://schemas.openxmlformats.org/officeDocument/2006/relationships/slideLayout" Target="/ppt/slideLayouts/slideLayout5.xml" Id="R96f932497ded43d8" /><Relationship Type="http://schemas.openxmlformats.org/officeDocument/2006/relationships/slideLayout" Target="/ppt/slideLayouts/slideLayout6.xml" Id="Rf0a6a2d93ac843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4f5620e63e4ca1"/>
    <p:sldLayoutId xmlns:r="http://schemas.openxmlformats.org/officeDocument/2006/relationships" id="2147483650" r:id="Re628bb82073e428d"/>
    <p:sldLayoutId xmlns:r="http://schemas.openxmlformats.org/officeDocument/2006/relationships" id="2147483651" r:id="R4a352a94ddd14cb1"/>
    <p:sldLayoutId xmlns:r="http://schemas.openxmlformats.org/officeDocument/2006/relationships" id="2147483652" r:id="R6a411ed0f79b48a2"/>
    <p:sldLayoutId xmlns:r="http://schemas.openxmlformats.org/officeDocument/2006/relationships" id="2147483653" r:id="R96f932497ded43d8"/>
    <p:sldLayoutId xmlns:r="http://schemas.openxmlformats.org/officeDocument/2006/relationships" id="2147483654" r:id="Rf0a6a2d93ac843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932e9e413545b7" /><Relationship Type="http://schemas.openxmlformats.org/officeDocument/2006/relationships/image" Target="/ppt/media/image.jpeg" Id="R6c62059f8a894253" /><Relationship Type="http://schemas.openxmlformats.org/officeDocument/2006/relationships/image" Target="/ppt/media/image.png" Id="R7f74284d63484a78" /><Relationship Type="http://schemas.openxmlformats.org/officeDocument/2006/relationships/notesSlide" Target="/ppt/notesSlides/notesSlide1.xml" Id="Rcb007f44d16344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42b465f16d4aeb" /><Relationship Type="http://schemas.openxmlformats.org/officeDocument/2006/relationships/notesSlide" Target="/ppt/notesSlides/notesSlide2.xml" Id="R3770ac0bccc248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2d9613653e4f53" /><Relationship Type="http://schemas.openxmlformats.org/officeDocument/2006/relationships/hyperlink" Target="https://rinfinitysolutions.com/products/red-nano-qbd#module-formulation-registry" TargetMode="External" Id="R1a61fdd324ce432f" /><Relationship Type="http://schemas.openxmlformats.org/officeDocument/2006/relationships/hyperlink" Target="https://rinfinitysolutions.com/products/red-nano-qbd#module-cqa-cpp" TargetMode="External" Id="Ra912f6d3535840c9" /><Relationship Type="http://schemas.openxmlformats.org/officeDocument/2006/relationships/notesSlide" Target="/ppt/notesSlides/notesSlide3.xml" Id="R920d8183f9e54b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635b9a65f54706" /><Relationship Type="http://schemas.openxmlformats.org/officeDocument/2006/relationships/hyperlink" Target="https://rinfinitysolutions.com/products/red-nano-qbd#module-doe-analytics" TargetMode="External" Id="R5b4ec808d0864d56" /><Relationship Type="http://schemas.openxmlformats.org/officeDocument/2006/relationships/hyperlink" Target="https://rinfinitysolutions.com/products/red-nano-qbd#module-characterisation" TargetMode="External" Id="R5b55bf2e0bd447dd" /><Relationship Type="http://schemas.openxmlformats.org/officeDocument/2006/relationships/notesSlide" Target="/ppt/notesSlides/notesSlide4.xml" Id="R64cf1cfcdcac4f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df141365b343e5" /><Relationship Type="http://schemas.openxmlformats.org/officeDocument/2006/relationships/hyperlink" Target="https://rinfinitysolutions.com/products/red-nano-qbd" TargetMode="External" Id="R46546168fdfa4f4a" /><Relationship Type="http://schemas.openxmlformats.org/officeDocument/2006/relationships/hyperlink" Target="https://rinfinitysolutions.com/downloads" TargetMode="External" Id="R49aaeec498e546ef" /><Relationship Type="http://schemas.openxmlformats.org/officeDocument/2006/relationships/hyperlink" Target="https://rinfinitysolutions.com/contact?product=red-nano-qbd" TargetMode="External" Id="R05e60570636a448a" /><Relationship Type="http://schemas.openxmlformats.org/officeDocument/2006/relationships/notesSlide" Target="/ppt/notesSlides/notesSlide5.xml" Id="Rb104bc06ebd842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45D78-3F16-4551-B279-3AAF04F287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62059f8a894253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394599-CE42-4712-A112-37C2A90D88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74284d63484a78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DD6C4725-1CA1-4D3F-861E-F656880A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NANOMEDICINE R&amp;D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04863D3-6163-45F3-ACBF-9642E590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Nano QBD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01BA266C-C9F4-4B26-BA22-2A7C4069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Evidence-aware formulation and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quality-by-design workspace for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nanoparticle development.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5C497D10-6D44-4800-88C0-CE0786F48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0.13.3</a:t>
            </a:r>
          </a:p>
        </p:txBody>
      </p:sp>
    </p:spTree>
    <p:extLst>
      <p:ext uri="{BB962C8B-B14F-4D97-AF65-F5344CB8AC3E}">
        <p14:creationId xmlns:p14="http://schemas.microsoft.com/office/powerpoint/2010/main" val="117573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CF9D0D07-771D-4ACF-A82A-A02D7A869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CED0A5C-58A9-49B7-B1E1-D9FB6C6D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Comparing two formulations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05F7F51F-232F-4D50-A4F5-FABF7AF37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Which formulation change is worth investigating next?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C61E67D7-BF24-4D3F-BEBC-3672E8BED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Compare two composition records and their process settings. Relate the difference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to experimental design and the available size, dispersity and stability evidence.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3201BDC2-8542-4EA6-9EE3-A011F5C8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Keep the measured result, the proposed explanation and the next experiment separate.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28488F41-31F7-465E-8B2D-DE6829E06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Nano QBD / 0.13.3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79E30AF-24BC-4962-B797-61D18605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4351726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6B032740-C95F-4A44-B85C-D5A31FAD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3D022C8-FC52-495A-B4C6-559E39FB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Formulation Registry &amp; CQA / CPP</a:t>
            </a:r>
          </a:p>
        </p:txBody>
      </p:sp>
      <p:sp>
        <p:nvSpPr>
          <p:cNvPr id="3" name="module-formulation-registry">
            <a:extLst xmlns:a="http://schemas.openxmlformats.org/drawingml/2006/main">
              <a:ext uri="{FF2B5EF4-FFF2-40B4-BE49-F238E27FC236}">
                <a16:creationId xmlns:a16="http://schemas.microsoft.com/office/drawing/2014/main" id="{37873FD7-AAF9-4FBB-9C35-FC9AE155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a61fdd324ce432f"/>
              </a:rPr>
              <a:t>Formulation Registry</a:t>
            </a:r>
          </a:p>
        </p:txBody>
      </p:sp>
      <p:sp>
        <p:nvSpPr>
          <p:cNvPr id="4" name="description-formulation-registry">
            <a:extLst xmlns:a="http://schemas.openxmlformats.org/drawingml/2006/main">
              <a:ext uri="{FF2B5EF4-FFF2-40B4-BE49-F238E27FC236}">
                <a16:creationId xmlns:a16="http://schemas.microsoft.com/office/drawing/2014/main" id="{5AA3BD12-0386-49F7-9AF8-49F8BDCF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Composition, process, provenance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versioned experiment records.</a:t>
            </a:r>
          </a:p>
        </p:txBody>
      </p:sp>
      <p:sp>
        <p:nvSpPr>
          <p:cNvPr id="5" name="module-cqa-cpp">
            <a:extLst xmlns:a="http://schemas.openxmlformats.org/drawingml/2006/main">
              <a:ext uri="{FF2B5EF4-FFF2-40B4-BE49-F238E27FC236}">
                <a16:creationId xmlns:a16="http://schemas.microsoft.com/office/drawing/2014/main" id="{84AE6361-D928-4EAF-9B5C-7BEB038B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a912f6d3535840c9"/>
              </a:rPr>
              <a:t>CQA / CPP</a:t>
            </a:r>
          </a:p>
        </p:txBody>
      </p:sp>
      <p:sp>
        <p:nvSpPr>
          <p:cNvPr id="6" name="description-cqa-cpp">
            <a:extLst xmlns:a="http://schemas.openxmlformats.org/drawingml/2006/main">
              <a:ext uri="{FF2B5EF4-FFF2-40B4-BE49-F238E27FC236}">
                <a16:creationId xmlns:a16="http://schemas.microsoft.com/office/drawing/2014/main" id="{FE60AEC8-6CB4-4C78-9010-B79A13DC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Quality attributes, process parameters, risk links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evidence.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F23B02AD-6B1F-448B-82D7-61DF3448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Nano QBD / 0.13.3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DCD82B4-5488-407D-AAF6-D718EF45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2389156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9304B949-33FA-4257-83FC-57782970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EA8256E-8CD5-4159-823E-7A041BDD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DoE Analytics &amp; Characterisation</a:t>
            </a:r>
          </a:p>
        </p:txBody>
      </p:sp>
      <p:sp>
        <p:nvSpPr>
          <p:cNvPr id="3" name="module-doe-analytics">
            <a:extLst xmlns:a="http://schemas.openxmlformats.org/drawingml/2006/main">
              <a:ext uri="{FF2B5EF4-FFF2-40B4-BE49-F238E27FC236}">
                <a16:creationId xmlns:a16="http://schemas.microsoft.com/office/drawing/2014/main" id="{2741CCA1-8DB7-4409-8C8A-B8A2F389F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5b4ec808d0864d56"/>
              </a:rPr>
              <a:t>DoE Analytics</a:t>
            </a:r>
          </a:p>
        </p:txBody>
      </p:sp>
      <p:sp>
        <p:nvSpPr>
          <p:cNvPr id="4" name="description-doe-analytics">
            <a:extLst xmlns:a="http://schemas.openxmlformats.org/drawingml/2006/main">
              <a:ext uri="{FF2B5EF4-FFF2-40B4-BE49-F238E27FC236}">
                <a16:creationId xmlns:a16="http://schemas.microsoft.com/office/drawing/2014/main" id="{D0509496-983E-44A3-92C9-FBD8B322A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Design-space experiments, comparisons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reviewable calculations.</a:t>
            </a:r>
          </a:p>
        </p:txBody>
      </p:sp>
      <p:sp>
        <p:nvSpPr>
          <p:cNvPr id="5" name="module-characterisation">
            <a:extLst xmlns:a="http://schemas.openxmlformats.org/drawingml/2006/main">
              <a:ext uri="{FF2B5EF4-FFF2-40B4-BE49-F238E27FC236}">
                <a16:creationId xmlns:a16="http://schemas.microsoft.com/office/drawing/2014/main" id="{F673B31D-41D7-4162-8AA5-E40457DDD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5b55bf2e0bd447dd"/>
              </a:rPr>
              <a:t>Characterisation</a:t>
            </a:r>
          </a:p>
        </p:txBody>
      </p:sp>
      <p:sp>
        <p:nvSpPr>
          <p:cNvPr id="6" name="description-characterisation">
            <a:extLst xmlns:a="http://schemas.openxmlformats.org/drawingml/2006/main">
              <a:ext uri="{FF2B5EF4-FFF2-40B4-BE49-F238E27FC236}">
                <a16:creationId xmlns:a16="http://schemas.microsoft.com/office/drawing/2014/main" id="{8669E952-622E-4F01-92D2-301ABD1D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Size, PDI, zeta, morphology, release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stability evidence.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2D20A0A7-8399-467D-A6B5-BCA2B07EE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Nano QBD / 0.13.3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B93E7D9-254E-4518-9D92-88B8BEE5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3532702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A3579258-AE82-4098-8561-1D180F7E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5AA926E-1077-4242-A920-19FDF638D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41ED4248-811E-46C4-9383-8D201E386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7218B5FB-9DBD-4C5A-AFD4-193DA629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4FBD580D-B0C9-4757-9F41-C6DA6991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6546168fdfa4f4a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AFA75C5C-F9F4-4EF1-83FC-D5889B5CF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9aaeec498e546ef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B634F835-B333-4409-8D49-5403692A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5e60570636a448a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0AB3294-2685-46F9-817A-73A9C743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Nano QBD / 0.13.3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227893F-C001-462E-A348-00B0C8A0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2654560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2026-11-02T08:37:59.2070000Z</dcterms:created>
  <dcterms:modified xsi:type="dcterms:W3CDTF">2026-11-02T08:37:59.2070000Z</dcterms:modified>
</coreProperties>
</file>