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1365f8cf5d4644" /><Relationship Type="http://schemas.openxmlformats.org/officeDocument/2006/relationships/extended-properties" Target="/docProps/app.xml" Id="Raa7961744acd41f5" /><Relationship Type="http://schemas.openxmlformats.org/officeDocument/2006/relationships/officeDocument" Target="/ppt/presentation.xml" Id="Rc1bd87e50f6740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91b21b56fc45c6"/>
  </p:sldMasterIdLst>
  <p:notesMasterIdLst>
    <p:notesMasterId xmlns:r="http://schemas.openxmlformats.org/officeDocument/2006/relationships" r:id="Re348de38bae24406"/>
  </p:notesMasterIdLst>
  <p:sldIdLst>
    <p:sldId xmlns:r="http://schemas.openxmlformats.org/officeDocument/2006/relationships" id="256" r:id="R648f601c31974001"/>
    <p:sldId xmlns:r="http://schemas.openxmlformats.org/officeDocument/2006/relationships" id="257" r:id="Re08562ff43d04492"/>
    <p:sldId xmlns:r="http://schemas.openxmlformats.org/officeDocument/2006/relationships" id="258" r:id="Rdf03ec984401418b"/>
    <p:sldId xmlns:r="http://schemas.openxmlformats.org/officeDocument/2006/relationships" id="259" r:id="Rd4ecf3dcbcb54765"/>
    <p:sldId xmlns:r="http://schemas.openxmlformats.org/officeDocument/2006/relationships" id="260" r:id="R1e6cd523c348444a"/>
    <p:sldId xmlns:r="http://schemas.openxmlformats.org/officeDocument/2006/relationships" id="261" r:id="Ra6e9634876ed4c58"/>
    <p:sldId xmlns:r="http://schemas.openxmlformats.org/officeDocument/2006/relationships" id="262" r:id="R64d321a2ca6c4b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251c6a29344f0f" /><Relationship Type="http://schemas.openxmlformats.org/officeDocument/2006/relationships/slideMaster" Target="/ppt/slideMasters/slideMaster1.xml" Id="R0191b21b56fc45c6" /><Relationship Type="http://schemas.openxmlformats.org/officeDocument/2006/relationships/notesMaster" Target="/ppt/notesMasters/notesMaster1.xml" Id="Re348de38bae24406" /><Relationship Type="http://schemas.openxmlformats.org/officeDocument/2006/relationships/presProps" Target="/ppt/presProps.xml" Id="R0450d11b11f54d43" /><Relationship Type="http://schemas.openxmlformats.org/officeDocument/2006/relationships/tableStyles" Target="/ppt/tableStyles.xml" Id="R54343b9fd40c447a" /><Relationship Type="http://schemas.openxmlformats.org/officeDocument/2006/relationships/slide" Target="/ppt/slides/slide1.xml" Id="R648f601c31974001" /><Relationship Type="http://schemas.openxmlformats.org/officeDocument/2006/relationships/slide" Target="/ppt/slides/slide2.xml" Id="Re08562ff43d04492" /><Relationship Type="http://schemas.openxmlformats.org/officeDocument/2006/relationships/slide" Target="/ppt/slides/slide3.xml" Id="Rdf03ec984401418b" /><Relationship Type="http://schemas.openxmlformats.org/officeDocument/2006/relationships/slide" Target="/ppt/slides/slide4.xml" Id="Rd4ecf3dcbcb54765" /><Relationship Type="http://schemas.openxmlformats.org/officeDocument/2006/relationships/slide" Target="/ppt/slides/slide5.xml" Id="R1e6cd523c348444a" /><Relationship Type="http://schemas.openxmlformats.org/officeDocument/2006/relationships/slide" Target="/ppt/slides/slide6.xml" Id="Ra6e9634876ed4c58" /><Relationship Type="http://schemas.openxmlformats.org/officeDocument/2006/relationships/slide" Target="/ppt/slides/slide7.xml" Id="R64d321a2ca6c4b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30ca50252845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7c501f13a34f26" /><Relationship Type="http://schemas.openxmlformats.org/officeDocument/2006/relationships/notesMaster" Target="/ppt/notesMasters/notesMaster1.xml" Id="R64ef02296e3548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d5f3f9251b4700" /><Relationship Type="http://schemas.openxmlformats.org/officeDocument/2006/relationships/notesMaster" Target="/ppt/notesMasters/notesMaster1.xml" Id="Rc0c20ada6e044d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c7bae5f74f43ba" /><Relationship Type="http://schemas.openxmlformats.org/officeDocument/2006/relationships/notesMaster" Target="/ppt/notesMasters/notesMaster1.xml" Id="R56f53668bfc447d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5a0580949b4930" /><Relationship Type="http://schemas.openxmlformats.org/officeDocument/2006/relationships/notesMaster" Target="/ppt/notesMasters/notesMaster1.xml" Id="R77cc724b9ea24c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0798ac219647b1" /><Relationship Type="http://schemas.openxmlformats.org/officeDocument/2006/relationships/notesMaster" Target="/ppt/notesMasters/notesMaster1.xml" Id="R5102a7ca97d947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d83ba9b74847f2" /><Relationship Type="http://schemas.openxmlformats.org/officeDocument/2006/relationships/notesMaster" Target="/ppt/notesMasters/notesMaster1.xml" Id="R3801f3f1579d44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b0d3d88c8545ea" /><Relationship Type="http://schemas.openxmlformats.org/officeDocument/2006/relationships/notesMaster" Target="/ppt/notesMasters/notesMaster1.xml" Id="Rbc5954b900d74e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Rinfinity public portfolio, 13 product families and 54 mapped modules. Portfolio still and logo are original Rinfinity artwork. Catalogue: https://rinfinitysolutions.com/products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 a product name to open its public catalogue profile. Readiness describes the recorded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https://rinfinitysolutions.com/products/red-nano-qbd</a:t>
            </a:r>
          </a:p>
          <a:p xmlns:a="http://schemas.openxmlformats.org/drawingml/2006/main">
            <a:r>
              <a:t>https://rinfinitysolutions.com/products/formularynx</a:t>
            </a:r>
          </a:p>
          <a:p xmlns:a="http://schemas.openxmlformats.org/drawingml/2006/main">
            <a:r>
              <a:t>https://rinfinitysolutions.com/products/red-pharma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 a product name to open its public catalogue profile. Readiness describes the recorded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https://rinfinitysolutions.com/products/red-qc-vault</a:t>
            </a:r>
          </a:p>
          <a:p xmlns:a="http://schemas.openxmlformats.org/drawingml/2006/main">
            <a:r>
              <a:t>https://rinfinitysolutions.com/products/evidence-acquisition</a:t>
            </a:r>
          </a:p>
          <a:p xmlns:a="http://schemas.openxmlformats.org/drawingml/2006/main">
            <a:r>
              <a:t>https://rinfinitysolutions.com/products/chemdraw-ai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 a product name to open its public catalogue profile. Readiness describes the recorded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https://rinfinitysolutions.com/products/red-cad-ai</a:t>
            </a:r>
          </a:p>
          <a:p xmlns:a="http://schemas.openxmlformats.org/drawingml/2006/main">
            <a:r>
              <a:t>https://rinfinitysolutions.com/products/red-code-os</a:t>
            </a:r>
          </a:p>
          <a:p xmlns:a="http://schemas.openxmlformats.org/drawingml/2006/main">
            <a:r>
              <a:t>https://rinfinitysolutions.com/products/red-crm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portfolio image depicts Regina, the fictional product guide. Desktop WorkSuite is separate from the public catalogue chat.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https://rinfinitysolutions.com/products/red-studio</a:t>
            </a:r>
          </a:p>
          <a:p xmlns:a="http://schemas.openxmlformats.org/drawingml/2006/main">
            <a:r>
              <a:t>https://rinfinitysolutions.com/products/worksuite-regina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AI Defender is a bounded local scanner. No enterprise antivirus or endpoint detection certification is claimed.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https://rinfinitysolutions.com/products/converge</a:t>
            </a:r>
          </a:p>
          <a:p xmlns:a="http://schemas.openxmlformats.org/drawingml/2006/main">
            <a:r>
              <a:t>https://rinfinitysolutions.com/products/red-ai-defender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the 2 November 2026 portfolio check, the public installer catalogue contained no approved installer. The website will show current availability: https://rinfinitysolutions.com/downloads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deb80ab74e42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e84c50f8cc417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1064578e5541b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43eabf0eb0408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5d9ba039c34bb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d16eaa240746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0A55BF-61F0-4DFA-A491-506BE01F48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09A1A9A-3E3E-4A27-8817-A13F65B6291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A961C26-061B-41A4-9B5F-1A943842BC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A46133A-8F98-4319-89F6-1A9320189F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1F36A7E-50C0-4F03-81D4-ADFEBE7F40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E47ABB9-6BD0-4E7A-89E0-04E7A933A3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167BD9-0E9B-4F7D-8616-8C6E1E473E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D0831E7-2AF7-4CD6-9F7B-9C6587BD458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2E419A-C8C0-44D3-86A3-A0D26A5431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C04A20-49BA-4FBC-A595-2263D96C5D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25401386c4453f" /><Relationship Type="http://schemas.openxmlformats.org/officeDocument/2006/relationships/slideLayout" Target="/ppt/slideLayouts/slideLayout1.xml" Id="R138835685b274236" /><Relationship Type="http://schemas.openxmlformats.org/officeDocument/2006/relationships/slideLayout" Target="/ppt/slideLayouts/slideLayout2.xml" Id="R2c944b5c188c4fb1" /><Relationship Type="http://schemas.openxmlformats.org/officeDocument/2006/relationships/slideLayout" Target="/ppt/slideLayouts/slideLayout3.xml" Id="R77eb70f18c7743e4" /><Relationship Type="http://schemas.openxmlformats.org/officeDocument/2006/relationships/slideLayout" Target="/ppt/slideLayouts/slideLayout4.xml" Id="Rd740825c7f6242d0" /><Relationship Type="http://schemas.openxmlformats.org/officeDocument/2006/relationships/slideLayout" Target="/ppt/slideLayouts/slideLayout5.xml" Id="R5aecd877e9f947a1" /><Relationship Type="http://schemas.openxmlformats.org/officeDocument/2006/relationships/slideLayout" Target="/ppt/slideLayouts/slideLayout6.xml" Id="R66ab63a54a8a42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8835685b274236"/>
    <p:sldLayoutId xmlns:r="http://schemas.openxmlformats.org/officeDocument/2006/relationships" id="2147483650" r:id="R2c944b5c188c4fb1"/>
    <p:sldLayoutId xmlns:r="http://schemas.openxmlformats.org/officeDocument/2006/relationships" id="2147483651" r:id="R77eb70f18c7743e4"/>
    <p:sldLayoutId xmlns:r="http://schemas.openxmlformats.org/officeDocument/2006/relationships" id="2147483652" r:id="Rd740825c7f6242d0"/>
    <p:sldLayoutId xmlns:r="http://schemas.openxmlformats.org/officeDocument/2006/relationships" id="2147483653" r:id="R5aecd877e9f947a1"/>
    <p:sldLayoutId xmlns:r="http://schemas.openxmlformats.org/officeDocument/2006/relationships" id="2147483654" r:id="R66ab63a54a8a42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a29fc1576c4eac" /><Relationship Type="http://schemas.openxmlformats.org/officeDocument/2006/relationships/image" Target="/ppt/media/image.jpeg" Id="R44fd719bd75f42d3" /><Relationship Type="http://schemas.openxmlformats.org/officeDocument/2006/relationships/image" Target="/ppt/media/image.png" Id="Rd2637b651c5b411b" /><Relationship Type="http://schemas.openxmlformats.org/officeDocument/2006/relationships/notesSlide" Target="/ppt/notesSlides/notesSlide1.xml" Id="Rb52d5aa3989e4f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f6519a86c845bd" /><Relationship Type="http://schemas.openxmlformats.org/officeDocument/2006/relationships/hyperlink" Target="https://rinfinitysolutions.com/products/red-nano-qbd" TargetMode="External" Id="R8bd63d00ab52407f" /><Relationship Type="http://schemas.openxmlformats.org/officeDocument/2006/relationships/hyperlink" Target="https://rinfinitysolutions.com/products/formularynx" TargetMode="External" Id="R2b0d2dac70734219" /><Relationship Type="http://schemas.openxmlformats.org/officeDocument/2006/relationships/hyperlink" Target="https://rinfinitysolutions.com/products/red-pharma" TargetMode="External" Id="R4e8d795495cb4812" /><Relationship Type="http://schemas.openxmlformats.org/officeDocument/2006/relationships/notesSlide" Target="/ppt/notesSlides/notesSlide2.xml" Id="Ra4f99ee008e443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e5e88df4e34ec3" /><Relationship Type="http://schemas.openxmlformats.org/officeDocument/2006/relationships/hyperlink" Target="https://rinfinitysolutions.com/products/red-qc-vault" TargetMode="External" Id="Rf07495da766543e0" /><Relationship Type="http://schemas.openxmlformats.org/officeDocument/2006/relationships/hyperlink" Target="https://rinfinitysolutions.com/products/evidence-acquisition" TargetMode="External" Id="R3a83ff41fc394649" /><Relationship Type="http://schemas.openxmlformats.org/officeDocument/2006/relationships/hyperlink" Target="https://rinfinitysolutions.com/products/chemdraw-ai" TargetMode="External" Id="Rfe98611a43af44c3" /><Relationship Type="http://schemas.openxmlformats.org/officeDocument/2006/relationships/notesSlide" Target="/ppt/notesSlides/notesSlide3.xml" Id="R2d06aff920544e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d2dc5f14445f5" /><Relationship Type="http://schemas.openxmlformats.org/officeDocument/2006/relationships/hyperlink" Target="https://rinfinitysolutions.com/products/red-cad-ai" TargetMode="External" Id="R87b74ce74e5444f7" /><Relationship Type="http://schemas.openxmlformats.org/officeDocument/2006/relationships/hyperlink" Target="https://rinfinitysolutions.com/products/red-code-os" TargetMode="External" Id="R6df27afb2f634b1d" /><Relationship Type="http://schemas.openxmlformats.org/officeDocument/2006/relationships/hyperlink" Target="https://rinfinitysolutions.com/products/red-crm" TargetMode="External" Id="R60b23d422cae453a" /><Relationship Type="http://schemas.openxmlformats.org/officeDocument/2006/relationships/notesSlide" Target="/ppt/notesSlides/notesSlide4.xml" Id="R144bd163f1604f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1960b063464583" /><Relationship Type="http://schemas.openxmlformats.org/officeDocument/2006/relationships/image" Target="/ppt/media/image2.jpeg" Id="R80a0da923f314901" /><Relationship Type="http://schemas.openxmlformats.org/officeDocument/2006/relationships/hyperlink" Target="https://rinfinitysolutions.com/products/red-studio" TargetMode="External" Id="Re88be367bd6948a0" /><Relationship Type="http://schemas.openxmlformats.org/officeDocument/2006/relationships/hyperlink" Target="https://rinfinitysolutions.com/products/worksuite-regina" TargetMode="External" Id="Re4d66b8f8efb493a" /><Relationship Type="http://schemas.openxmlformats.org/officeDocument/2006/relationships/notesSlide" Target="/ppt/notesSlides/notesSlide5.xml" Id="R010089bf025446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8d05ef59314590" /><Relationship Type="http://schemas.openxmlformats.org/officeDocument/2006/relationships/hyperlink" Target="https://rinfinitysolutions.com/products/converge" TargetMode="External" Id="Rb580db4ea6c24266" /><Relationship Type="http://schemas.openxmlformats.org/officeDocument/2006/relationships/hyperlink" Target="https://rinfinitysolutions.com/products/red-ai-defender" TargetMode="External" Id="Rfcbf8a0dcdff453c" /><Relationship Type="http://schemas.openxmlformats.org/officeDocument/2006/relationships/notesSlide" Target="/ppt/notesSlides/notesSlide6.xml" Id="Re33ed8f24a2f4c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c14e55c2c54a0d" /><Relationship Type="http://schemas.openxmlformats.org/officeDocument/2006/relationships/hyperlink" Target="https://rinfinitysolutions.com/products" TargetMode="External" Id="R81321a9f6b044dc1" /><Relationship Type="http://schemas.openxmlformats.org/officeDocument/2006/relationships/hyperlink" Target="https://rinfinitysolutions.com/downloads" TargetMode="External" Id="Rd29a1742f42b466a" /><Relationship Type="http://schemas.openxmlformats.org/officeDocument/2006/relationships/hyperlink" Target="https://rinfinitysolutions.com/contact" TargetMode="External" Id="Rf7ac5ab9bf09465f" /><Relationship Type="http://schemas.openxmlformats.org/officeDocument/2006/relationships/notesSlide" Target="/ppt/notesSlides/notesSlide7.xml" Id="R871892b5ed324b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113E50-CD62-44E8-9600-2AD0B04340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fd719bd75f42d3"/>
          <a:srcRect xmlns:a="http://schemas.openxmlformats.org/drawingml/2006/main" l="21779" t="0" r="217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14950" y="0"/>
            <a:ext cx="68770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3CCE4-B58C-4DEA-8B55-2E06BF0C28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37b651c5b411b"/>
          <a:stretch xmlns:a="http://schemas.openxmlformats.org/drawingml/2006/main"/>
        </p:blipFill>
        <p:spPr>
          <a:xfrm xmlns:a="http://schemas.openxmlformats.org/drawingml/2006/main">
            <a:off x="602974" y="419100"/>
            <a:ext cx="3594652" cy="1200150"/>
          </a:xfrm>
          <a:prstGeom xmlns:a="http://schemas.openxmlformats.org/drawingml/2006/main" prst="rect">
            <a:avLst/>
          </a:prstGeom>
        </p:spPr>
      </p:pic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F8C2BAA-45DB-4EE3-AD63-0BEF4666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52437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5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Product</a:t>
            </a:r>
          </a:p>
          <a:p xmlns:a="http://schemas.openxmlformats.org/drawingml/2006/main">
            <a:pPr algn="l">
              <a:defRPr sz="5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5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portfolio</a:t>
            </a:r>
          </a:p>
        </p:txBody>
      </p:sp>
      <p:sp>
        <p:nvSpPr>
          <p:cNvPr id="4" name="cover-subject">
            <a:extLst xmlns:a="http://schemas.openxmlformats.org/drawingml/2006/main">
              <a:ext uri="{FF2B5EF4-FFF2-40B4-BE49-F238E27FC236}">
                <a16:creationId xmlns:a16="http://schemas.microsoft.com/office/drawing/2014/main" id="{33527EC2-4089-4BD0-8CDE-D5F5488B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24325"/>
            <a:ext cx="4505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Software for research, engineering</a:t>
            </a:r>
          </a:p>
          <a:p xmlns:a="http://schemas.openxmlformats.org/drawingml/2006/main">
            <a:pPr algn="l">
              <a:defRPr sz="210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and operations</a:t>
            </a:r>
          </a:p>
        </p:txBody>
      </p:sp>
      <p:sp>
        <p:nvSpPr>
          <p:cNvPr id="5" name="cover-edition">
            <a:extLst xmlns:a="http://schemas.openxmlformats.org/drawingml/2006/main">
              <a:ext uri="{FF2B5EF4-FFF2-40B4-BE49-F238E27FC236}">
                <a16:creationId xmlns:a16="http://schemas.microsoft.com/office/drawing/2014/main" id="{8D3DA5A3-A50E-40B2-B759-91E566504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010275"/>
            <a:ext cx="4286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</a:t>
            </a:r>
          </a:p>
        </p:txBody>
      </p:sp>
    </p:spTree>
    <p:extLst>
      <p:ext uri="{BB962C8B-B14F-4D97-AF65-F5344CB8AC3E}">
        <p14:creationId xmlns:p14="http://schemas.microsoft.com/office/powerpoint/2010/main" val="9848039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tion-title">
            <a:extLst xmlns:a="http://schemas.openxmlformats.org/drawingml/2006/main">
              <a:ext uri="{FF2B5EF4-FFF2-40B4-BE49-F238E27FC236}">
                <a16:creationId xmlns:a16="http://schemas.microsoft.com/office/drawing/2014/main" id="{3B746818-EA95-4F2D-AE40-BB5EF4291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Pharmaceutical development</a:t>
            </a:r>
          </a:p>
        </p:txBody>
      </p:sp>
      <p:sp>
        <p:nvSpPr>
          <p:cNvPr id="2" name="section-intro">
            <a:extLst xmlns:a="http://schemas.openxmlformats.org/drawingml/2006/main">
              <a:ext uri="{FF2B5EF4-FFF2-40B4-BE49-F238E27FC236}">
                <a16:creationId xmlns:a16="http://schemas.microsoft.com/office/drawing/2014/main" id="{0E0BC243-95AA-48A3-B155-AE232606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Three product families address formulation design, research records and operating controls.</a:t>
            </a:r>
          </a:p>
        </p:txBody>
      </p:sp>
      <p:sp>
        <p:nvSpPr>
          <p:cNvPr id="3" name="footer-edition">
            <a:extLst xmlns:a="http://schemas.openxmlformats.org/drawingml/2006/main">
              <a:ext uri="{FF2B5EF4-FFF2-40B4-BE49-F238E27FC236}">
                <a16:creationId xmlns:a16="http://schemas.microsoft.com/office/drawing/2014/main" id="{F75C37CF-8449-482C-B6B7-18A95BFF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34125"/>
            <a:ext cx="971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RINFINITY  /  PRODUCT PORTFOLIO                                        2 NOVEMBER 2026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6415961-838A-4DCA-B440-3DBAD83C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5" name="product-red-nano-qbd">
            <a:extLst xmlns:a="http://schemas.openxmlformats.org/drawingml/2006/main">
              <a:ext uri="{FF2B5EF4-FFF2-40B4-BE49-F238E27FC236}">
                <a16:creationId xmlns:a16="http://schemas.microsoft.com/office/drawing/2014/main" id="{78225EF9-64E1-431B-A8E1-5778C7E9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bd63d00ab52407f"/>
              </a:rPr>
              <a:t>Red Nano QBD</a:t>
            </a:r>
          </a:p>
        </p:txBody>
      </p:sp>
      <p:sp>
        <p:nvSpPr>
          <p:cNvPr id="6" name="status-red-nano-qbd">
            <a:extLst xmlns:a="http://schemas.openxmlformats.org/drawingml/2006/main">
              <a:ext uri="{FF2B5EF4-FFF2-40B4-BE49-F238E27FC236}">
                <a16:creationId xmlns:a16="http://schemas.microsoft.com/office/drawing/2014/main" id="{FD3F808F-1380-4D0D-A684-070BDE27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76525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Developed baseline   ·   0.13.3</a:t>
            </a:r>
          </a:p>
        </p:txBody>
      </p:sp>
      <p:sp>
        <p:nvSpPr>
          <p:cNvPr id="7" name="description-red-nano-qbd">
            <a:extLst xmlns:a="http://schemas.openxmlformats.org/drawingml/2006/main">
              <a:ext uri="{FF2B5EF4-FFF2-40B4-BE49-F238E27FC236}">
                <a16:creationId xmlns:a16="http://schemas.microsoft.com/office/drawing/2014/main" id="{F9E42C2C-CC82-4921-A314-9669F596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190750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Relate formulation variables to quality attributes</a:t>
            </a:r>
          </a:p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explore design-of-experiments results.</a:t>
            </a:r>
          </a:p>
        </p:txBody>
      </p:sp>
      <p:sp>
        <p:nvSpPr>
          <p:cNvPr id="8" name="product-formularynx">
            <a:extLst xmlns:a="http://schemas.openxmlformats.org/drawingml/2006/main">
              <a:ext uri="{FF2B5EF4-FFF2-40B4-BE49-F238E27FC236}">
                <a16:creationId xmlns:a16="http://schemas.microsoft.com/office/drawing/2014/main" id="{FEA8A624-597F-4AFE-B361-1AA44572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b0d2dac70734219"/>
              </a:rPr>
              <a:t>Formularynx</a:t>
            </a:r>
          </a:p>
        </p:txBody>
      </p:sp>
      <p:sp>
        <p:nvSpPr>
          <p:cNvPr id="9" name="status-formularynx">
            <a:extLst xmlns:a="http://schemas.openxmlformats.org/drawingml/2006/main">
              <a:ext uri="{FF2B5EF4-FFF2-40B4-BE49-F238E27FC236}">
                <a16:creationId xmlns:a16="http://schemas.microsoft.com/office/drawing/2014/main" id="{3ECF5699-6124-4FCE-91D5-353AB403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00500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 development   ·   0.1.0-eval</a:t>
            </a:r>
          </a:p>
        </p:txBody>
      </p:sp>
      <p:sp>
        <p:nvSpPr>
          <p:cNvPr id="10" name="description-formularynx">
            <a:extLst xmlns:a="http://schemas.openxmlformats.org/drawingml/2006/main">
              <a:ext uri="{FF2B5EF4-FFF2-40B4-BE49-F238E27FC236}">
                <a16:creationId xmlns:a16="http://schemas.microsoft.com/office/drawing/2014/main" id="{ADC0437B-EDF2-43EB-A9C0-9F22F9C5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514725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Organise lab notes, materials and equipment,</a:t>
            </a:r>
          </a:p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then draft development reports and dossiers.</a:t>
            </a:r>
          </a:p>
        </p:txBody>
      </p:sp>
      <p:sp>
        <p:nvSpPr>
          <p:cNvPr id="11" name="product-red-pharma">
            <a:extLst xmlns:a="http://schemas.openxmlformats.org/drawingml/2006/main">
              <a:ext uri="{FF2B5EF4-FFF2-40B4-BE49-F238E27FC236}">
                <a16:creationId xmlns:a16="http://schemas.microsoft.com/office/drawing/2014/main" id="{BE4CE286-F732-4A8F-A9ED-37656F97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e8d795495cb4812"/>
              </a:rPr>
              <a:t>Red Pharma Foundation</a:t>
            </a:r>
          </a:p>
        </p:txBody>
      </p:sp>
      <p:sp>
        <p:nvSpPr>
          <p:cNvPr id="12" name="status-red-pharma">
            <a:extLst xmlns:a="http://schemas.openxmlformats.org/drawingml/2006/main">
              <a:ext uri="{FF2B5EF4-FFF2-40B4-BE49-F238E27FC236}">
                <a16:creationId xmlns:a16="http://schemas.microsoft.com/office/drawing/2014/main" id="{0D571D5E-D411-4180-8DF9-81A0344B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324475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Internal QA   ·   1.0.0-eval</a:t>
            </a:r>
          </a:p>
        </p:txBody>
      </p:sp>
      <p:sp>
        <p:nvSpPr>
          <p:cNvPr id="13" name="description-red-pharma">
            <a:extLst xmlns:a="http://schemas.openxmlformats.org/drawingml/2006/main">
              <a:ext uri="{FF2B5EF4-FFF2-40B4-BE49-F238E27FC236}">
                <a16:creationId xmlns:a16="http://schemas.microsoft.com/office/drawing/2014/main" id="{F572FE5B-B6D6-493B-9639-A789DE41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838700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Map vendor licensing, customer activation,</a:t>
            </a:r>
          </a:p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audit records and approval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13431232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tion-title">
            <a:extLst xmlns:a="http://schemas.openxmlformats.org/drawingml/2006/main">
              <a:ext uri="{FF2B5EF4-FFF2-40B4-BE49-F238E27FC236}">
                <a16:creationId xmlns:a16="http://schemas.microsoft.com/office/drawing/2014/main" id="{8D686479-79E0-4652-9096-586343764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Laboratory records and evidence</a:t>
            </a:r>
          </a:p>
        </p:txBody>
      </p:sp>
      <p:sp>
        <p:nvSpPr>
          <p:cNvPr id="2" name="section-intro">
            <a:extLst xmlns:a="http://schemas.openxmlformats.org/drawingml/2006/main">
              <a:ext uri="{FF2B5EF4-FFF2-40B4-BE49-F238E27FC236}">
                <a16:creationId xmlns:a16="http://schemas.microsoft.com/office/drawing/2014/main" id="{A39ECDDA-6C28-4872-AC7B-95A02288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The catalogue separates laboratory workflows from tools for finding and preserving research.</a:t>
            </a:r>
          </a:p>
        </p:txBody>
      </p:sp>
      <p:sp>
        <p:nvSpPr>
          <p:cNvPr id="3" name="footer-edition">
            <a:extLst xmlns:a="http://schemas.openxmlformats.org/drawingml/2006/main">
              <a:ext uri="{FF2B5EF4-FFF2-40B4-BE49-F238E27FC236}">
                <a16:creationId xmlns:a16="http://schemas.microsoft.com/office/drawing/2014/main" id="{5D946542-2B0B-4169-B5E9-C022F641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34125"/>
            <a:ext cx="971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RINFINITY  /  PRODUCT PORTFOLIO                                        2 NOVEMBER 2026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414C7E3-13EB-4324-9B80-37D5B699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5" name="product-red-qc-vault">
            <a:extLst xmlns:a="http://schemas.openxmlformats.org/drawingml/2006/main">
              <a:ext uri="{FF2B5EF4-FFF2-40B4-BE49-F238E27FC236}">
                <a16:creationId xmlns:a16="http://schemas.microsoft.com/office/drawing/2014/main" id="{4C5AF1B7-2EA9-4E85-A391-465BAA665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07495da766543e0"/>
              </a:rPr>
              <a:t>RED QC · QC Vault LIMS</a:t>
            </a:r>
          </a:p>
        </p:txBody>
      </p:sp>
      <p:sp>
        <p:nvSpPr>
          <p:cNvPr id="6" name="status-red-qc-vault">
            <a:extLst xmlns:a="http://schemas.openxmlformats.org/drawingml/2006/main">
              <a:ext uri="{FF2B5EF4-FFF2-40B4-BE49-F238E27FC236}">
                <a16:creationId xmlns:a16="http://schemas.microsoft.com/office/drawing/2014/main" id="{CC3AD7A2-0743-4700-8650-5C1FA083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76525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Developed baseline   ·   0.5.0</a:t>
            </a:r>
          </a:p>
        </p:txBody>
      </p:sp>
      <p:sp>
        <p:nvSpPr>
          <p:cNvPr id="7" name="description-red-qc-vault">
            <a:extLst xmlns:a="http://schemas.openxmlformats.org/drawingml/2006/main">
              <a:ext uri="{FF2B5EF4-FFF2-40B4-BE49-F238E27FC236}">
                <a16:creationId xmlns:a16="http://schemas.microsoft.com/office/drawing/2014/main" id="{5D6E0226-16DF-4A29-BAF7-CC0776F8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190750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Follow a sample through resources, methods,</a:t>
            </a:r>
          </a:p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results and controlled review.</a:t>
            </a:r>
          </a:p>
        </p:txBody>
      </p:sp>
      <p:sp>
        <p:nvSpPr>
          <p:cNvPr id="8" name="product-evidence-acquisition">
            <a:extLst xmlns:a="http://schemas.openxmlformats.org/drawingml/2006/main">
              <a:ext uri="{FF2B5EF4-FFF2-40B4-BE49-F238E27FC236}">
                <a16:creationId xmlns:a16="http://schemas.microsoft.com/office/drawing/2014/main" id="{B3225201-27F2-4899-AC5B-FF68DCF6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250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a83ff41fc394649"/>
              </a:rPr>
              <a:t>Scientific Evidence Acquisition</a:t>
            </a:r>
          </a:p>
        </p:txBody>
      </p:sp>
      <p:sp>
        <p:nvSpPr>
          <p:cNvPr id="9" name="status-evidence-acquisition">
            <a:extLst xmlns:a="http://schemas.openxmlformats.org/drawingml/2006/main">
              <a:ext uri="{FF2B5EF4-FFF2-40B4-BE49-F238E27FC236}">
                <a16:creationId xmlns:a16="http://schemas.microsoft.com/office/drawing/2014/main" id="{4A94FB95-D844-4AE4-9CA3-5CF5887C0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00500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Internal QA   ·   0.2.0-eval</a:t>
            </a:r>
          </a:p>
        </p:txBody>
      </p:sp>
      <p:sp>
        <p:nvSpPr>
          <p:cNvPr id="10" name="description-evidence-acquisition">
            <a:extLst xmlns:a="http://schemas.openxmlformats.org/drawingml/2006/main">
              <a:ext uri="{FF2B5EF4-FFF2-40B4-BE49-F238E27FC236}">
                <a16:creationId xmlns:a16="http://schemas.microsoft.com/office/drawing/2014/main" id="{2FFCB29E-19F3-4D7C-93C6-EA1A6DA3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514725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Find sources, check PDFs and preserve their</a:t>
            </a:r>
          </a:p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provenance for pharmaceutical research.</a:t>
            </a:r>
          </a:p>
        </p:txBody>
      </p:sp>
      <p:sp>
        <p:nvSpPr>
          <p:cNvPr id="11" name="product-chemdraw-ai">
            <a:extLst xmlns:a="http://schemas.openxmlformats.org/drawingml/2006/main">
              <a:ext uri="{FF2B5EF4-FFF2-40B4-BE49-F238E27FC236}">
                <a16:creationId xmlns:a16="http://schemas.microsoft.com/office/drawing/2014/main" id="{E12CA899-7A35-4DAD-A919-2EFF9DFC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e98611a43af44c3"/>
              </a:rPr>
              <a:t>ChemDraw AI Workspace</a:t>
            </a:r>
          </a:p>
        </p:txBody>
      </p:sp>
      <p:sp>
        <p:nvSpPr>
          <p:cNvPr id="12" name="status-chemdraw-ai">
            <a:extLst xmlns:a="http://schemas.openxmlformats.org/drawingml/2006/main">
              <a:ext uri="{FF2B5EF4-FFF2-40B4-BE49-F238E27FC236}">
                <a16:creationId xmlns:a16="http://schemas.microsoft.com/office/drawing/2014/main" id="{9C5E70D1-C7F9-4E0A-86B7-1DD33658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324475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Concept inventory   ·   0.1.0-concept</a:t>
            </a:r>
          </a:p>
        </p:txBody>
      </p:sp>
      <p:sp>
        <p:nvSpPr>
          <p:cNvPr id="13" name="description-chemdraw-ai">
            <a:extLst xmlns:a="http://schemas.openxmlformats.org/drawingml/2006/main">
              <a:ext uri="{FF2B5EF4-FFF2-40B4-BE49-F238E27FC236}">
                <a16:creationId xmlns:a16="http://schemas.microsoft.com/office/drawing/2014/main" id="{180764C1-6C68-4280-B08C-1F3D090D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838700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The concept connects structure drawing and</a:t>
            </a:r>
          </a:p>
          <a:p xmlns:a="http://schemas.openxmlformats.org/drawingml/2006/main">
            <a:pPr algn="l"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chemistry notes to manufacturing records.</a:t>
            </a:r>
          </a:p>
        </p:txBody>
      </p:sp>
    </p:spTree>
    <p:extLst>
      <p:ext uri="{BB962C8B-B14F-4D97-AF65-F5344CB8AC3E}">
        <p14:creationId xmlns:p14="http://schemas.microsoft.com/office/powerpoint/2010/main" val="7140624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tion-title">
            <a:extLst xmlns:a="http://schemas.openxmlformats.org/drawingml/2006/main">
              <a:ext uri="{FF2B5EF4-FFF2-40B4-BE49-F238E27FC236}">
                <a16:creationId xmlns:a16="http://schemas.microsoft.com/office/drawing/2014/main" id="{88A4145D-00F6-4727-97D1-4E06BD6E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Engineering and commercial operations</a:t>
            </a:r>
          </a:p>
        </p:txBody>
      </p:sp>
      <p:sp>
        <p:nvSpPr>
          <p:cNvPr id="2" name="section-intro">
            <a:extLst xmlns:a="http://schemas.openxmlformats.org/drawingml/2006/main">
              <a:ext uri="{FF2B5EF4-FFF2-40B4-BE49-F238E27FC236}">
                <a16:creationId xmlns:a16="http://schemas.microsoft.com/office/drawing/2014/main" id="{2EDACD5B-4119-4292-9C3E-C69EC765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Engineering tools, an industrial software lab and a CRM address different stages of work.</a:t>
            </a:r>
          </a:p>
        </p:txBody>
      </p:sp>
      <p:sp>
        <p:nvSpPr>
          <p:cNvPr id="3" name="footer-edition">
            <a:extLst xmlns:a="http://schemas.openxmlformats.org/drawingml/2006/main">
              <a:ext uri="{FF2B5EF4-FFF2-40B4-BE49-F238E27FC236}">
                <a16:creationId xmlns:a16="http://schemas.microsoft.com/office/drawing/2014/main" id="{65AE2701-F1E2-46CF-AEDC-49A2B6E5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34125"/>
            <a:ext cx="971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RINFINITY  /  PRODUCT PORTFOLIO                                        2 NOVEMBER 2026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5DF66DF-397D-4D43-862A-0F53C3E8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650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5" name="product-red-cad-ai">
            <a:extLst xmlns:a="http://schemas.openxmlformats.org/drawingml/2006/main">
              <a:ext uri="{FF2B5EF4-FFF2-40B4-BE49-F238E27FC236}">
                <a16:creationId xmlns:a16="http://schemas.microsoft.com/office/drawing/2014/main" id="{E455A1EC-46B2-4D17-B951-61C74C70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7b74ce74e5444f7"/>
              </a:rPr>
              <a:t>RED CAD AI</a:t>
            </a:r>
          </a:p>
        </p:txBody>
      </p:sp>
      <p:sp>
        <p:nvSpPr>
          <p:cNvPr id="6" name="status-red-cad-ai">
            <a:extLst xmlns:a="http://schemas.openxmlformats.org/drawingml/2006/main">
              <a:ext uri="{FF2B5EF4-FFF2-40B4-BE49-F238E27FC236}">
                <a16:creationId xmlns:a16="http://schemas.microsoft.com/office/drawing/2014/main" id="{A2DD570E-9E13-4723-857E-1BE225E9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76525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CFAC71"/>
                </a:solidFill>
                <a:latin typeface="Segoe UI"/>
                <a:ea typeface="Segoe UI"/>
                <a:cs typeface="Segoe UI"/>
              </a:rPr>
              <a:t>Developed baseline   ·   4.0.18</a:t>
            </a:r>
          </a:p>
        </p:txBody>
      </p:sp>
      <p:sp>
        <p:nvSpPr>
          <p:cNvPr id="7" name="description-red-cad-ai">
            <a:extLst xmlns:a="http://schemas.openxmlformats.org/drawingml/2006/main">
              <a:ext uri="{FF2B5EF4-FFF2-40B4-BE49-F238E27FC236}">
                <a16:creationId xmlns:a16="http://schemas.microsoft.com/office/drawing/2014/main" id="{231B209E-D1C8-4E7F-B709-77ACABF6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190750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Connect CAD work with machinery intelligence</a:t>
            </a:r>
          </a:p>
          <a:p xmlns:a="http://schemas.openxmlformats.org/drawingml/2006/main">
            <a: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and maintenance planning.</a:t>
            </a:r>
          </a:p>
        </p:txBody>
      </p:sp>
      <p:sp>
        <p:nvSpPr>
          <p:cNvPr id="8" name="product-red-code-os">
            <a:extLst xmlns:a="http://schemas.openxmlformats.org/drawingml/2006/main">
              <a:ext uri="{FF2B5EF4-FFF2-40B4-BE49-F238E27FC236}">
                <a16:creationId xmlns:a16="http://schemas.microsoft.com/office/drawing/2014/main" id="{A72BE415-FD7E-4AF2-91C7-4E8323F3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25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df27afb2f634b1d"/>
              </a:rPr>
              <a:t>Red Code &amp; Red OS Laboratory</a:t>
            </a:r>
          </a:p>
        </p:txBody>
      </p:sp>
      <p:sp>
        <p:nvSpPr>
          <p:cNvPr id="9" name="status-red-code-os">
            <a:extLst xmlns:a="http://schemas.openxmlformats.org/drawingml/2006/main">
              <a:ext uri="{FF2B5EF4-FFF2-40B4-BE49-F238E27FC236}">
                <a16:creationId xmlns:a16="http://schemas.microsoft.com/office/drawing/2014/main" id="{0D664599-AF38-4AC6-98DB-E24DBF06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00500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CFAC71"/>
                </a:solidFill>
                <a:latin typeface="Segoe UI"/>
                <a:ea typeface="Segoe UI"/>
                <a:cs typeface="Segoe UI"/>
              </a:rPr>
              <a:t>In development   ·   0.9.0-lab</a:t>
            </a:r>
          </a:p>
        </p:txBody>
      </p:sp>
      <p:sp>
        <p:nvSpPr>
          <p:cNvPr id="10" name="description-red-code-os">
            <a:extLst xmlns:a="http://schemas.openxmlformats.org/drawingml/2006/main">
              <a:ext uri="{FF2B5EF4-FFF2-40B4-BE49-F238E27FC236}">
                <a16:creationId xmlns:a16="http://schemas.microsoft.com/office/drawing/2014/main" id="{595355CC-F990-48C2-A18C-52790F50B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514725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Explore industrial language and PLC/SCADA</a:t>
            </a:r>
          </a:p>
          <a:p xmlns:a="http://schemas.openxmlformats.org/drawingml/2006/main">
            <a: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prototypes in a virtual QEMU laboratory.</a:t>
            </a:r>
          </a:p>
        </p:txBody>
      </p:sp>
      <p:sp>
        <p:nvSpPr>
          <p:cNvPr id="11" name="product-red-crm">
            <a:extLst xmlns:a="http://schemas.openxmlformats.org/drawingml/2006/main">
              <a:ext uri="{FF2B5EF4-FFF2-40B4-BE49-F238E27FC236}">
                <a16:creationId xmlns:a16="http://schemas.microsoft.com/office/drawing/2014/main" id="{9ED8652A-BFE3-4EAD-A6E7-B4E7DC2F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0b23d422cae453a"/>
              </a:rPr>
              <a:t>RED CRM</a:t>
            </a:r>
          </a:p>
        </p:txBody>
      </p:sp>
      <p:sp>
        <p:nvSpPr>
          <p:cNvPr id="12" name="status-red-crm">
            <a:extLst xmlns:a="http://schemas.openxmlformats.org/drawingml/2006/main">
              <a:ext uri="{FF2B5EF4-FFF2-40B4-BE49-F238E27FC236}">
                <a16:creationId xmlns:a16="http://schemas.microsoft.com/office/drawing/2014/main" id="{8A5E3FAC-1CD7-4E9D-9D75-0E6A84CC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324475"/>
            <a:ext cx="5000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CFAC71"/>
                </a:solidFill>
                <a:latin typeface="Segoe UI"/>
                <a:ea typeface="Segoe UI"/>
                <a:cs typeface="Segoe UI"/>
              </a:rPr>
              <a:t>Developed baseline   ·   0.3.0</a:t>
            </a:r>
          </a:p>
        </p:txBody>
      </p:sp>
      <p:sp>
        <p:nvSpPr>
          <p:cNvPr id="13" name="description-red-crm">
            <a:extLst xmlns:a="http://schemas.openxmlformats.org/drawingml/2006/main">
              <a:ext uri="{FF2B5EF4-FFF2-40B4-BE49-F238E27FC236}">
                <a16:creationId xmlns:a16="http://schemas.microsoft.com/office/drawing/2014/main" id="{0F27E1E8-3E86-4219-8B71-9D3C2C2A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838700"/>
            <a:ext cx="56102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Track business development, purchase orders</a:t>
            </a:r>
          </a:p>
          <a:p xmlns:a="http://schemas.openxmlformats.org/drawingml/2006/main">
            <a:pPr algn="l">
              <a:defRPr sz="202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and controlled correspondence.</a:t>
            </a:r>
          </a:p>
        </p:txBody>
      </p:sp>
    </p:spTree>
    <p:extLst>
      <p:ext uri="{BB962C8B-B14F-4D97-AF65-F5344CB8AC3E}">
        <p14:creationId xmlns:p14="http://schemas.microsoft.com/office/powerpoint/2010/main" val="16886108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4FE15-6C85-4CC2-BB95-7A6E6DAE18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a0da923f314901"/>
          <a:srcRect xmlns:a="http://schemas.openxmlformats.org/drawingml/2006/main" l="7292" t="0" r="72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86750" y="0"/>
            <a:ext cx="3905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5C26443-784D-4FB3-92D1-06C8EE8C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0075"/>
            <a:ext cx="7524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82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82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Creative tools and Regina</a:t>
            </a:r>
          </a:p>
        </p:txBody>
      </p:sp>
      <p:sp>
        <p:nvSpPr>
          <p:cNvPr id="3" name="product-red-studio">
            <a:extLst xmlns:a="http://schemas.openxmlformats.org/drawingml/2006/main">
              <a:ext uri="{FF2B5EF4-FFF2-40B4-BE49-F238E27FC236}">
                <a16:creationId xmlns:a16="http://schemas.microsoft.com/office/drawing/2014/main" id="{8021F61D-52A5-4CE6-B896-16317A4E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876425"/>
            <a:ext cx="7315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850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88be367bd6948a0"/>
              </a:rPr>
              <a:t>Red Studio</a:t>
            </a:r>
          </a:p>
        </p:txBody>
      </p:sp>
      <p:sp>
        <p:nvSpPr>
          <p:cNvPr id="4" name="studio-status">
            <a:extLst xmlns:a="http://schemas.openxmlformats.org/drawingml/2006/main">
              <a:ext uri="{FF2B5EF4-FFF2-40B4-BE49-F238E27FC236}">
                <a16:creationId xmlns:a16="http://schemas.microsoft.com/office/drawing/2014/main" id="{91910B73-C315-45A1-B738-4F343D35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704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Internal QA   ·   0.1.1</a:t>
            </a:r>
          </a:p>
        </p:txBody>
      </p:sp>
      <p:sp>
        <p:nvSpPr>
          <p:cNvPr id="5" name="studio-detail">
            <a:extLst xmlns:a="http://schemas.openxmlformats.org/drawingml/2006/main">
              <a:ext uri="{FF2B5EF4-FFF2-40B4-BE49-F238E27FC236}">
                <a16:creationId xmlns:a16="http://schemas.microsoft.com/office/drawing/2014/main" id="{2BACA8E5-C88D-41D6-82B6-A2CE8948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73628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Create a talking portrait, edit images in layers and check</a:t>
            </a:r>
          </a:p>
          <a:p xmlns:a="http://schemas.openxmlformats.org/drawingml/2006/main">
            <a: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the resulting video before preview.</a:t>
            </a:r>
          </a:p>
        </p:txBody>
      </p:sp>
      <p:sp>
        <p:nvSpPr>
          <p:cNvPr id="6" name="product-worksuite-regina">
            <a:extLst xmlns:a="http://schemas.openxmlformats.org/drawingml/2006/main">
              <a:ext uri="{FF2B5EF4-FFF2-40B4-BE49-F238E27FC236}">
                <a16:creationId xmlns:a16="http://schemas.microsoft.com/office/drawing/2014/main" id="{4E977990-D5DA-450F-B4A3-338BA0750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4238625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700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4d66b8f8efb493a"/>
              </a:rPr>
              <a:t>Red Avatar WorkSuite · Regina</a:t>
            </a:r>
          </a:p>
        </p:txBody>
      </p:sp>
      <p:sp>
        <p:nvSpPr>
          <p:cNvPr id="7" name="avatar-status">
            <a:extLst xmlns:a="http://schemas.openxmlformats.org/drawingml/2006/main">
              <a:ext uri="{FF2B5EF4-FFF2-40B4-BE49-F238E27FC236}">
                <a16:creationId xmlns:a16="http://schemas.microsoft.com/office/drawing/2014/main" id="{4DB42C64-9345-45F1-A158-F82C1621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Internal QA   ·   0.4.0-eval</a:t>
            </a:r>
          </a:p>
        </p:txBody>
      </p:sp>
      <p:sp>
        <p:nvSpPr>
          <p:cNvPr id="8" name="avatar-detail">
            <a:extLst xmlns:a="http://schemas.openxmlformats.org/drawingml/2006/main">
              <a:ext uri="{FF2B5EF4-FFF2-40B4-BE49-F238E27FC236}">
                <a16:creationId xmlns:a16="http://schemas.microsoft.com/office/drawing/2014/main" id="{9BDD2EB4-CE7C-4A13-83BD-4BBEF771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48275"/>
            <a:ext cx="72390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 private desktop assistant gives the owner control over</a:t>
            </a:r>
          </a:p>
          <a:p xmlns:a="http://schemas.openxmlformats.org/drawingml/2006/main">
            <a:pPr algn="l">
              <a:defRPr sz="195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actions. Regina is its fictional avatar.</a:t>
            </a:r>
          </a:p>
        </p:txBody>
      </p:sp>
    </p:spTree>
    <p:extLst>
      <p:ext uri="{BB962C8B-B14F-4D97-AF65-F5344CB8AC3E}">
        <p14:creationId xmlns:p14="http://schemas.microsoft.com/office/powerpoint/2010/main" val="1013735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-title">
            <a:extLst xmlns:a="http://schemas.openxmlformats.org/drawingml/2006/main">
              <a:ext uri="{FF2B5EF4-FFF2-40B4-BE49-F238E27FC236}">
                <a16:creationId xmlns:a16="http://schemas.microsoft.com/office/drawing/2014/main" id="{473305F1-DF26-4834-A80E-CD1DB6E84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9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Workspace access and endpoint security</a:t>
            </a:r>
          </a:p>
        </p:txBody>
      </p:sp>
      <p:sp>
        <p:nvSpPr>
          <p:cNvPr id="2" name="section-intro">
            <a:extLst xmlns:a="http://schemas.openxmlformats.org/drawingml/2006/main">
              <a:ext uri="{FF2B5EF4-FFF2-40B4-BE49-F238E27FC236}">
                <a16:creationId xmlns:a16="http://schemas.microsoft.com/office/drawing/2014/main" id="{4CCE0E4D-E83A-4F00-BDED-F279AACB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One product coordinates users and devices. The other inspects files and retains recovery copies.</a:t>
            </a:r>
          </a:p>
        </p:txBody>
      </p:sp>
      <p:sp>
        <p:nvSpPr>
          <p:cNvPr id="3" name="footer-edition">
            <a:extLst xmlns:a="http://schemas.openxmlformats.org/drawingml/2006/main">
              <a:ext uri="{FF2B5EF4-FFF2-40B4-BE49-F238E27FC236}">
                <a16:creationId xmlns:a16="http://schemas.microsoft.com/office/drawing/2014/main" id="{27914AE6-6F51-42A0-882E-2CB3F263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34125"/>
            <a:ext cx="971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RINFINITY  /  PRODUCT PORTFOLIO                                        2 NOVEMBER 2026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195B725-AAB2-473B-A7EB-17B5B96E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286500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5" name="product-converge">
            <a:extLst xmlns:a="http://schemas.openxmlformats.org/drawingml/2006/main">
              <a:ext uri="{FF2B5EF4-FFF2-40B4-BE49-F238E27FC236}">
                <a16:creationId xmlns:a16="http://schemas.microsoft.com/office/drawing/2014/main" id="{7B9A0D77-F651-4FDC-A8D5-6D663123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524125"/>
            <a:ext cx="5257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7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580db4ea6c24266"/>
              </a:rPr>
              <a:t>Converge Workspace</a:t>
            </a:r>
          </a:p>
        </p:txBody>
      </p:sp>
      <p:sp>
        <p:nvSpPr>
          <p:cNvPr id="6" name="converge-status">
            <a:extLst xmlns:a="http://schemas.openxmlformats.org/drawingml/2006/main">
              <a:ext uri="{FF2B5EF4-FFF2-40B4-BE49-F238E27FC236}">
                <a16:creationId xmlns:a16="http://schemas.microsoft.com/office/drawing/2014/main" id="{CC43E1EE-174A-424A-9DA2-9C2C9185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43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Internal QA   ·   0.4.0-eval</a:t>
            </a:r>
          </a:p>
        </p:txBody>
      </p:sp>
      <p:sp>
        <p:nvSpPr>
          <p:cNvPr id="7" name="converge-detail">
            <a:extLst xmlns:a="http://schemas.openxmlformats.org/drawingml/2006/main">
              <a:ext uri="{FF2B5EF4-FFF2-40B4-BE49-F238E27FC236}">
                <a16:creationId xmlns:a16="http://schemas.microsoft.com/office/drawing/2014/main" id="{BBFAECEF-7839-49F2-ADAE-B23BABED5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24275"/>
            <a:ext cx="5048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Converge Workspace maps device</a:t>
            </a:r>
          </a:p>
          <a:p xmlns:a="http://schemas.openxmlformats.org/drawingml/2006/main">
            <a: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access, collaboration, AI roles and</a:t>
            </a:r>
          </a:p>
          <a:p xmlns:a="http://schemas.openxmlformats.org/drawingml/2006/main">
            <a: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controlled account recovery.</a:t>
            </a:r>
          </a:p>
        </p:txBody>
      </p:sp>
      <p:sp>
        <p:nvSpPr>
          <p:cNvPr id="8" name="product-red-ai-defender">
            <a:extLst xmlns:a="http://schemas.openxmlformats.org/drawingml/2006/main">
              <a:ext uri="{FF2B5EF4-FFF2-40B4-BE49-F238E27FC236}">
                <a16:creationId xmlns:a16="http://schemas.microsoft.com/office/drawing/2014/main" id="{C5478EFC-8209-44E7-9C5E-B5F912D45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5241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7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cbf8a0dcdff453c"/>
              </a:rPr>
              <a:t>Red AI Defender</a:t>
            </a:r>
          </a:p>
        </p:txBody>
      </p:sp>
      <p:sp>
        <p:nvSpPr>
          <p:cNvPr id="9" name="defender-status">
            <a:extLst xmlns:a="http://schemas.openxmlformats.org/drawingml/2006/main">
              <a:ext uri="{FF2B5EF4-FFF2-40B4-BE49-F238E27FC236}">
                <a16:creationId xmlns:a16="http://schemas.microsoft.com/office/drawing/2014/main" id="{C8EA47E0-4F45-4674-9383-7C95C2743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1432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Internal QA   ·   0.1.0-eval</a:t>
            </a:r>
          </a:p>
        </p:txBody>
      </p:sp>
      <p:sp>
        <p:nvSpPr>
          <p:cNvPr id="10" name="defender-detail">
            <a:extLst xmlns:a="http://schemas.openxmlformats.org/drawingml/2006/main">
              <a:ext uri="{FF2B5EF4-FFF2-40B4-BE49-F238E27FC236}">
                <a16:creationId xmlns:a16="http://schemas.microsoft.com/office/drawing/2014/main" id="{CCCAB6CF-CD13-41B8-A456-8A72D052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724275"/>
            <a:ext cx="50673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AI Defender offers local file</a:t>
            </a:r>
          </a:p>
          <a:p xmlns:a="http://schemas.openxmlformats.org/drawingml/2006/main">
            <a: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inspection, encrypted safety copies</a:t>
            </a:r>
          </a:p>
          <a:p xmlns:a="http://schemas.openxmlformats.org/drawingml/2006/main">
            <a:pPr algn="l">
              <a:defRPr sz="2100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offline updates.</a:t>
            </a:r>
          </a:p>
        </p:txBody>
      </p:sp>
    </p:spTree>
    <p:extLst>
      <p:ext uri="{BB962C8B-B14F-4D97-AF65-F5344CB8AC3E}">
        <p14:creationId xmlns:p14="http://schemas.microsoft.com/office/powerpoint/2010/main" val="20206735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E1251439-D19E-4237-83E4-5A65B0E8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"/>
            <a:ext cx="10858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27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27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Finding a product or installer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8FEA401-1DDC-4C84-9FD1-295C992B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04975"/>
            <a:ext cx="108013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The catalogue lists 13 product families and 54 modules. Select a product name</a:t>
            </a:r>
          </a:p>
          <a:p xmlns:a="http://schemas.openxmlformats.org/drawingml/2006/main">
            <a:pPr algn="l">
              <a:defRPr sz="21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in this deck to read its profile, or search the catalogue by module.</a:t>
            </a:r>
          </a:p>
        </p:txBody>
      </p:sp>
      <p:sp>
        <p:nvSpPr>
          <p:cNvPr id="3" name="action-0">
            <a:extLst xmlns:a="http://schemas.openxmlformats.org/drawingml/2006/main">
              <a:ext uri="{FF2B5EF4-FFF2-40B4-BE49-F238E27FC236}">
                <a16:creationId xmlns:a16="http://schemas.microsoft.com/office/drawing/2014/main" id="{AB939086-0D91-464B-89A0-99862A1C0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3571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55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1321a9f6b044dc1"/>
              </a:rPr>
              <a:t>Browse the catalogue</a:t>
            </a:r>
          </a:p>
        </p:txBody>
      </p:sp>
      <p:sp>
        <p:nvSpPr>
          <p:cNvPr id="4" name="description-0">
            <a:extLst xmlns:a="http://schemas.openxmlformats.org/drawingml/2006/main">
              <a:ext uri="{FF2B5EF4-FFF2-40B4-BE49-F238E27FC236}">
                <a16:creationId xmlns:a16="http://schemas.microsoft.com/office/drawing/2014/main" id="{F5AA67A2-3288-4751-BF02-863280FE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248025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Search the public product and module descriptions.</a:t>
            </a:r>
          </a:p>
        </p:txBody>
      </p:sp>
      <p:sp>
        <p:nvSpPr>
          <p:cNvPr id="5" name="action-1">
            <a:extLst xmlns:a="http://schemas.openxmlformats.org/drawingml/2006/main">
              <a:ext uri="{FF2B5EF4-FFF2-40B4-BE49-F238E27FC236}">
                <a16:creationId xmlns:a16="http://schemas.microsoft.com/office/drawing/2014/main" id="{28293A0B-0D99-4155-852E-60ADE508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3571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55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29a1742f42b466a"/>
              </a:rPr>
              <a:t>Open Downloads</a:t>
            </a:r>
          </a:p>
        </p:txBody>
      </p:sp>
      <p:sp>
        <p:nvSpPr>
          <p:cNvPr id="6" name="description-1">
            <a:extLst xmlns:a="http://schemas.openxmlformats.org/drawingml/2006/main">
              <a:ext uri="{FF2B5EF4-FFF2-40B4-BE49-F238E27FC236}">
                <a16:creationId xmlns:a16="http://schemas.microsoft.com/office/drawing/2014/main" id="{70D7DED1-1B08-43E4-A5D3-98B8BE488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048125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Get the product guide or check for a licensed customer installer.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0F03177E-5F72-44A5-A9DE-3265BB22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91075"/>
            <a:ext cx="3571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55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7ac5ab9bf09465f"/>
              </a:rPr>
              <a:t>Contact Rinfinity</a:t>
            </a:r>
          </a:p>
        </p:txBody>
      </p:sp>
      <p:sp>
        <p:nvSpPr>
          <p:cNvPr id="8" name="description-2">
            <a:extLst xmlns:a="http://schemas.openxmlformats.org/drawingml/2006/main">
              <a:ext uri="{FF2B5EF4-FFF2-40B4-BE49-F238E27FC236}">
                <a16:creationId xmlns:a16="http://schemas.microsoft.com/office/drawing/2014/main" id="{B202AF4E-953D-4D27-9BBA-D282B889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848225"/>
            <a:ext cx="6800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F0DBCE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F0DBCE"/>
                </a:solidFill>
                <a:latin typeface="Segoe UI"/>
                <a:ea typeface="Segoe UI"/>
                <a:cs typeface="Segoe UI"/>
              </a:rPr>
              <a:t>Prepare an enquiry for the team in your email app.</a:t>
            </a:r>
          </a:p>
        </p:txBody>
      </p:sp>
      <p:sp>
        <p:nvSpPr>
          <p:cNvPr id="9" name="release-scope">
            <a:extLst xmlns:a="http://schemas.openxmlformats.org/drawingml/2006/main">
              <a:ext uri="{FF2B5EF4-FFF2-40B4-BE49-F238E27FC236}">
                <a16:creationId xmlns:a16="http://schemas.microsoft.com/office/drawing/2014/main" id="{C224122A-A02E-4962-8398-1AE9EFF9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53125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CFAC71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CFAC71"/>
                </a:solidFill>
                <a:latin typeface="Segoe UI"/>
                <a:ea typeface="Segoe UI"/>
                <a:cs typeface="Segoe UI"/>
              </a:rPr>
              <a:t>Installer access requires an approved release and an assigned licence. Evaluations are private.</a:t>
            </a:r>
          </a:p>
        </p:txBody>
      </p:sp>
    </p:spTree>
    <p:extLst>
      <p:ext uri="{BB962C8B-B14F-4D97-AF65-F5344CB8AC3E}">
        <p14:creationId xmlns:p14="http://schemas.microsoft.com/office/powerpoint/2010/main" val="2005662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2026-11-02T08:34:48.4410000Z</dcterms:created>
  <dcterms:modified xsi:type="dcterms:W3CDTF">2026-11-02T08:34:48.4410000Z</dcterms:modified>
</coreProperties>
</file>